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31" r:id="rId2"/>
  </p:sldMasterIdLst>
  <p:notesMasterIdLst>
    <p:notesMasterId r:id="rId199"/>
  </p:notesMasterIdLst>
  <p:sldIdLst>
    <p:sldId id="256" r:id="rId3"/>
    <p:sldId id="318" r:id="rId4"/>
    <p:sldId id="317" r:id="rId5"/>
    <p:sldId id="260" r:id="rId6"/>
    <p:sldId id="258" r:id="rId7"/>
    <p:sldId id="259" r:id="rId8"/>
    <p:sldId id="261" r:id="rId9"/>
    <p:sldId id="262" r:id="rId10"/>
    <p:sldId id="263" r:id="rId11"/>
    <p:sldId id="265" r:id="rId12"/>
    <p:sldId id="266" r:id="rId13"/>
    <p:sldId id="267" r:id="rId14"/>
    <p:sldId id="268" r:id="rId15"/>
    <p:sldId id="269" r:id="rId16"/>
    <p:sldId id="270" r:id="rId17"/>
    <p:sldId id="271" r:id="rId18"/>
    <p:sldId id="272" r:id="rId19"/>
    <p:sldId id="281" r:id="rId20"/>
    <p:sldId id="283" r:id="rId21"/>
    <p:sldId id="282" r:id="rId22"/>
    <p:sldId id="276" r:id="rId23"/>
    <p:sldId id="298" r:id="rId24"/>
    <p:sldId id="277" r:id="rId25"/>
    <p:sldId id="280" r:id="rId26"/>
    <p:sldId id="292" r:id="rId27"/>
    <p:sldId id="285" r:id="rId28"/>
    <p:sldId id="286" r:id="rId29"/>
    <p:sldId id="288" r:id="rId30"/>
    <p:sldId id="289" r:id="rId31"/>
    <p:sldId id="290" r:id="rId32"/>
    <p:sldId id="291" r:id="rId33"/>
    <p:sldId id="293" r:id="rId34"/>
    <p:sldId id="294" r:id="rId35"/>
    <p:sldId id="295" r:id="rId36"/>
    <p:sldId id="296" r:id="rId37"/>
    <p:sldId id="287" r:id="rId38"/>
    <p:sldId id="297" r:id="rId39"/>
    <p:sldId id="299" r:id="rId40"/>
    <p:sldId id="300" r:id="rId41"/>
    <p:sldId id="301" r:id="rId42"/>
    <p:sldId id="302" r:id="rId43"/>
    <p:sldId id="303" r:id="rId44"/>
    <p:sldId id="304" r:id="rId45"/>
    <p:sldId id="306" r:id="rId46"/>
    <p:sldId id="307" r:id="rId47"/>
    <p:sldId id="305" r:id="rId48"/>
    <p:sldId id="309" r:id="rId49"/>
    <p:sldId id="310" r:id="rId50"/>
    <p:sldId id="312" r:id="rId51"/>
    <p:sldId id="311" r:id="rId52"/>
    <p:sldId id="308" r:id="rId53"/>
    <p:sldId id="314" r:id="rId54"/>
    <p:sldId id="315" r:id="rId55"/>
    <p:sldId id="316" r:id="rId56"/>
    <p:sldId id="319" r:id="rId57"/>
    <p:sldId id="336" r:id="rId58"/>
    <p:sldId id="331" r:id="rId59"/>
    <p:sldId id="332" r:id="rId60"/>
    <p:sldId id="334" r:id="rId61"/>
    <p:sldId id="333" r:id="rId62"/>
    <p:sldId id="330" r:id="rId63"/>
    <p:sldId id="320" r:id="rId64"/>
    <p:sldId id="321" r:id="rId65"/>
    <p:sldId id="322" r:id="rId66"/>
    <p:sldId id="323" r:id="rId67"/>
    <p:sldId id="324" r:id="rId68"/>
    <p:sldId id="325" r:id="rId69"/>
    <p:sldId id="327" r:id="rId70"/>
    <p:sldId id="328" r:id="rId71"/>
    <p:sldId id="329" r:id="rId72"/>
    <p:sldId id="335" r:id="rId73"/>
    <p:sldId id="337" r:id="rId74"/>
    <p:sldId id="338" r:id="rId75"/>
    <p:sldId id="339" r:id="rId76"/>
    <p:sldId id="340" r:id="rId77"/>
    <p:sldId id="342" r:id="rId78"/>
    <p:sldId id="341" r:id="rId79"/>
    <p:sldId id="343" r:id="rId80"/>
    <p:sldId id="344" r:id="rId81"/>
    <p:sldId id="347" r:id="rId82"/>
    <p:sldId id="345" r:id="rId83"/>
    <p:sldId id="346" r:id="rId84"/>
    <p:sldId id="348" r:id="rId85"/>
    <p:sldId id="349" r:id="rId86"/>
    <p:sldId id="351" r:id="rId87"/>
    <p:sldId id="350" r:id="rId88"/>
    <p:sldId id="352" r:id="rId89"/>
    <p:sldId id="353" r:id="rId90"/>
    <p:sldId id="355" r:id="rId91"/>
    <p:sldId id="354" r:id="rId92"/>
    <p:sldId id="356" r:id="rId93"/>
    <p:sldId id="357" r:id="rId94"/>
    <p:sldId id="358" r:id="rId95"/>
    <p:sldId id="359" r:id="rId96"/>
    <p:sldId id="360" r:id="rId97"/>
    <p:sldId id="361" r:id="rId98"/>
    <p:sldId id="362" r:id="rId99"/>
    <p:sldId id="363" r:id="rId100"/>
    <p:sldId id="364" r:id="rId101"/>
    <p:sldId id="365" r:id="rId102"/>
    <p:sldId id="366" r:id="rId103"/>
    <p:sldId id="367" r:id="rId104"/>
    <p:sldId id="368" r:id="rId105"/>
    <p:sldId id="369" r:id="rId106"/>
    <p:sldId id="370" r:id="rId107"/>
    <p:sldId id="371" r:id="rId108"/>
    <p:sldId id="373" r:id="rId109"/>
    <p:sldId id="372" r:id="rId110"/>
    <p:sldId id="374" r:id="rId111"/>
    <p:sldId id="375" r:id="rId112"/>
    <p:sldId id="376" r:id="rId113"/>
    <p:sldId id="377" r:id="rId114"/>
    <p:sldId id="378" r:id="rId115"/>
    <p:sldId id="379" r:id="rId116"/>
    <p:sldId id="380" r:id="rId117"/>
    <p:sldId id="381" r:id="rId118"/>
    <p:sldId id="382" r:id="rId119"/>
    <p:sldId id="383" r:id="rId120"/>
    <p:sldId id="384" r:id="rId121"/>
    <p:sldId id="385" r:id="rId122"/>
    <p:sldId id="389" r:id="rId123"/>
    <p:sldId id="388" r:id="rId124"/>
    <p:sldId id="386" r:id="rId125"/>
    <p:sldId id="387" r:id="rId126"/>
    <p:sldId id="393" r:id="rId127"/>
    <p:sldId id="390" r:id="rId128"/>
    <p:sldId id="391" r:id="rId129"/>
    <p:sldId id="392" r:id="rId130"/>
    <p:sldId id="394" r:id="rId131"/>
    <p:sldId id="397" r:id="rId132"/>
    <p:sldId id="398" r:id="rId133"/>
    <p:sldId id="400" r:id="rId134"/>
    <p:sldId id="401" r:id="rId135"/>
    <p:sldId id="402" r:id="rId136"/>
    <p:sldId id="403" r:id="rId137"/>
    <p:sldId id="404" r:id="rId138"/>
    <p:sldId id="405" r:id="rId139"/>
    <p:sldId id="406" r:id="rId140"/>
    <p:sldId id="407" r:id="rId141"/>
    <p:sldId id="408" r:id="rId142"/>
    <p:sldId id="409" r:id="rId143"/>
    <p:sldId id="410" r:id="rId144"/>
    <p:sldId id="399" r:id="rId145"/>
    <p:sldId id="395" r:id="rId146"/>
    <p:sldId id="411" r:id="rId147"/>
    <p:sldId id="396" r:id="rId148"/>
    <p:sldId id="412" r:id="rId149"/>
    <p:sldId id="413" r:id="rId150"/>
    <p:sldId id="414" r:id="rId151"/>
    <p:sldId id="415" r:id="rId152"/>
    <p:sldId id="416" r:id="rId153"/>
    <p:sldId id="417" r:id="rId154"/>
    <p:sldId id="422" r:id="rId155"/>
    <p:sldId id="423" r:id="rId156"/>
    <p:sldId id="418" r:id="rId157"/>
    <p:sldId id="419" r:id="rId158"/>
    <p:sldId id="420" r:id="rId159"/>
    <p:sldId id="421" r:id="rId160"/>
    <p:sldId id="424" r:id="rId161"/>
    <p:sldId id="425" r:id="rId162"/>
    <p:sldId id="426" r:id="rId163"/>
    <p:sldId id="427" r:id="rId164"/>
    <p:sldId id="428" r:id="rId165"/>
    <p:sldId id="436" r:id="rId166"/>
    <p:sldId id="429" r:id="rId167"/>
    <p:sldId id="430" r:id="rId168"/>
    <p:sldId id="432" r:id="rId169"/>
    <p:sldId id="437" r:id="rId170"/>
    <p:sldId id="438" r:id="rId171"/>
    <p:sldId id="439" r:id="rId172"/>
    <p:sldId id="440" r:id="rId173"/>
    <p:sldId id="431" r:id="rId174"/>
    <p:sldId id="434" r:id="rId175"/>
    <p:sldId id="433" r:id="rId176"/>
    <p:sldId id="435" r:id="rId177"/>
    <p:sldId id="459" r:id="rId178"/>
    <p:sldId id="460" r:id="rId179"/>
    <p:sldId id="461" r:id="rId180"/>
    <p:sldId id="441" r:id="rId181"/>
    <p:sldId id="445" r:id="rId182"/>
    <p:sldId id="446" r:id="rId183"/>
    <p:sldId id="448" r:id="rId184"/>
    <p:sldId id="449" r:id="rId185"/>
    <p:sldId id="450" r:id="rId186"/>
    <p:sldId id="451" r:id="rId187"/>
    <p:sldId id="452" r:id="rId188"/>
    <p:sldId id="447" r:id="rId189"/>
    <p:sldId id="453" r:id="rId190"/>
    <p:sldId id="454" r:id="rId191"/>
    <p:sldId id="455" r:id="rId192"/>
    <p:sldId id="456" r:id="rId193"/>
    <p:sldId id="457" r:id="rId194"/>
    <p:sldId id="458" r:id="rId195"/>
    <p:sldId id="443" r:id="rId196"/>
    <p:sldId id="444" r:id="rId197"/>
    <p:sldId id="462" r:id="rId19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890F75-E182-4F39-B9F9-D7D4442F6F1C}" v="5154" dt="2025-09-21T23:16:00.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09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190" Type="http://schemas.openxmlformats.org/officeDocument/2006/relationships/slide" Target="slides/slide188.xml"/><Relationship Id="rId204" Type="http://schemas.microsoft.com/office/2015/10/relationships/revisionInfo" Target="revisionInfo.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1FB5C-0B21-4171-9361-022BF8DCB03C}" type="datetimeFigureOut">
              <a:rPr lang="en-US" smtClean="0"/>
              <a:t>9/22/2025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39F9B-2291-40F8-8C32-A783164CCA14}" type="slidenum">
              <a:rPr lang="en-US" smtClean="0"/>
              <a:t>‹#›</a:t>
            </a:fld>
            <a:endParaRPr lang="en-US"/>
          </a:p>
        </p:txBody>
      </p:sp>
    </p:spTree>
    <p:extLst>
      <p:ext uri="{BB962C8B-B14F-4D97-AF65-F5344CB8AC3E}">
        <p14:creationId xmlns:p14="http://schemas.microsoft.com/office/powerpoint/2010/main" val="383786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A39F9B-2291-40F8-8C32-A783164CCA14}" type="slidenum">
              <a:rPr lang="en-US" smtClean="0"/>
              <a:t>6</a:t>
            </a:fld>
            <a:endParaRPr lang="en-US"/>
          </a:p>
        </p:txBody>
      </p:sp>
    </p:spTree>
    <p:extLst>
      <p:ext uri="{BB962C8B-B14F-4D97-AF65-F5344CB8AC3E}">
        <p14:creationId xmlns:p14="http://schemas.microsoft.com/office/powerpoint/2010/main" val="2771309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39F9B-2291-40F8-8C32-A783164CCA14}" type="slidenum">
              <a:rPr lang="en-US" smtClean="0"/>
              <a:t>145</a:t>
            </a:fld>
            <a:endParaRPr lang="en-US"/>
          </a:p>
        </p:txBody>
      </p:sp>
    </p:spTree>
    <p:extLst>
      <p:ext uri="{BB962C8B-B14F-4D97-AF65-F5344CB8AC3E}">
        <p14:creationId xmlns:p14="http://schemas.microsoft.com/office/powerpoint/2010/main" val="525429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_Gradient_Warm Gra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36FF9EB-B253-A031-5115-CD24F226F9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624025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Section_Gradient_Warm Gray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B0FCDB8-9110-73B2-3622-E788D3CFC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61761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72539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22610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4591341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37717524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2802290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075682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pt-BR"/>
              <a:t>Clique para editar os estilos de texto Mestres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pt-BR"/>
              <a:t>Clique para editar os estilos de texto Mestres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pt-BR"/>
              <a:t>Clique para editar os estilos de texto Mestres</a:t>
            </a:r>
          </a:p>
        </p:txBody>
      </p:sp>
    </p:spTree>
    <p:extLst>
      <p:ext uri="{BB962C8B-B14F-4D97-AF65-F5344CB8AC3E}">
        <p14:creationId xmlns:p14="http://schemas.microsoft.com/office/powerpoint/2010/main" val="3018045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pt-BR"/>
              <a:t>Clique para editar os estilos de texto Mestres</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pt-BR"/>
              <a:t>Clique para editar os estilos de texto Mestres</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pt-BR"/>
              <a:t>Clique para editar os estilos de texto Mestres</a:t>
            </a:r>
          </a:p>
        </p:txBody>
      </p:sp>
    </p:spTree>
    <p:extLst>
      <p:ext uri="{BB962C8B-B14F-4D97-AF65-F5344CB8AC3E}">
        <p14:creationId xmlns:p14="http://schemas.microsoft.com/office/powerpoint/2010/main" val="24617617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943087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69931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39279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6274722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8035848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12703714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015144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85345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pt-BR"/>
              <a:t>Clique para editar o título Mestre</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657436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3757231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2763448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361458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658458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Tree>
    <p:extLst>
      <p:ext uri="{BB962C8B-B14F-4D97-AF65-F5344CB8AC3E}">
        <p14:creationId xmlns:p14="http://schemas.microsoft.com/office/powerpoint/2010/main" val="278682529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467232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2936151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52513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891012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2367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90668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8072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05505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189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909257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127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507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95338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654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00921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64693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36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592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6063667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24885076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3051796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40259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24341085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224456792"/>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pt-BR"/>
              <a:t>Clique para editar os estilos de texto Mestres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pt-BR"/>
              <a:t>Clique para editar os estilos de texto Mestres</a:t>
            </a:r>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r>
              <a:rPr lang="pt-BR"/>
              <a:t>Clique para editar os estilos de texto Mestres</a:t>
            </a:r>
          </a:p>
        </p:txBody>
      </p:sp>
    </p:spTree>
    <p:extLst>
      <p:ext uri="{BB962C8B-B14F-4D97-AF65-F5344CB8AC3E}">
        <p14:creationId xmlns:p14="http://schemas.microsoft.com/office/powerpoint/2010/main" val="763636920"/>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pt-BR"/>
              <a:t>Clique para editar os estilos de texto Mestres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pt-BR"/>
              <a:t>Clique para editar os estilos de texto Mestres</a:t>
            </a:r>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r>
              <a:rPr lang="pt-BR"/>
              <a:t>Clique para editar os estilos de texto Mestres</a:t>
            </a:r>
          </a:p>
        </p:txBody>
      </p:sp>
    </p:spTree>
    <p:extLst>
      <p:ext uri="{BB962C8B-B14F-4D97-AF65-F5344CB8AC3E}">
        <p14:creationId xmlns:p14="http://schemas.microsoft.com/office/powerpoint/2010/main" val="2716046762"/>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8862870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6003918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503609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1573887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38768382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pt-BR"/>
              <a:t>Clique para editar os estilos de texto Mestres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pt-BR"/>
              <a:t>Clique para editar os estilos de texto Mestres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pt-BR"/>
              <a:t>Clique para editar os estilos de texto Mestres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Tree>
    <p:extLst>
      <p:ext uri="{BB962C8B-B14F-4D97-AF65-F5344CB8AC3E}">
        <p14:creationId xmlns:p14="http://schemas.microsoft.com/office/powerpoint/2010/main" val="296081350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198623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pt-BR"/>
              <a:t>Clique para editar os estilos de texto Mestres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8985704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pt-BR"/>
              <a:t>Clique para editar os estilos de texto Mestres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pt-BR"/>
              <a:t>Clique para editar os estilos de texto Mestres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0316016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pt-BR"/>
              <a:t>Clique para editar os estilos de texto Mestres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pt-BR"/>
              <a:t>Clique para editar os estilos de texto Mestres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15340719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3850176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pt-BR"/>
              <a:t>Clique no ícone para adicionar uma imagem</a:t>
            </a:r>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pt-BR"/>
              <a:t>Clique para editar os estilos de texto Mestres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p:txBody>
      </p:sp>
    </p:spTree>
    <p:extLst>
      <p:ext uri="{BB962C8B-B14F-4D97-AF65-F5344CB8AC3E}">
        <p14:creationId xmlns:p14="http://schemas.microsoft.com/office/powerpoint/2010/main" val="15100476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with Hea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Tree>
    <p:extLst>
      <p:ext uri="{BB962C8B-B14F-4D97-AF65-F5344CB8AC3E}">
        <p14:creationId xmlns:p14="http://schemas.microsoft.com/office/powerpoint/2010/main" val="8596777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pt-BR"/>
              <a:t>Clique para editar o título Mestre</a:t>
            </a:r>
            <a:endParaRPr lang="en-US"/>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p:txBody>
      </p:sp>
    </p:spTree>
    <p:extLst>
      <p:ext uri="{BB962C8B-B14F-4D97-AF65-F5344CB8AC3E}">
        <p14:creationId xmlns:p14="http://schemas.microsoft.com/office/powerpoint/2010/main" val="14507858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20956330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345561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36692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44024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197779142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52083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633211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image" Target="../media/image2.svg"/><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image" Target="../media/image1.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pt-BR"/>
              <a:t>Clique para editar o título Mestre</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1100882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Lst>
  <p:transition>
    <p:fade/>
  </p:transition>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603102"/>
            <a:ext cx="11018520" cy="307777"/>
          </a:xfrm>
          <a:prstGeom prst="rect">
            <a:avLst/>
          </a:prstGeom>
        </p:spPr>
        <p:txBody>
          <a:bodyPr vert="horz" wrap="square" lIns="0" tIns="0" rIns="0" bIns="0" rtlCol="0" anchor="t">
            <a:spAutoFit/>
          </a:bodyPr>
          <a:lstStyle/>
          <a:p>
            <a:r>
              <a:rPr lang="pt-BR"/>
              <a:t>Clique para editar o título Mestre</a:t>
            </a:r>
            <a:endParaRPr lang="en-US"/>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2162275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83" r:id="rId35"/>
    <p:sldLayoutId id="2147483784" r:id="rId36"/>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A5A5A5"/>
          </p15:clr>
        </p15:guide>
        <p15:guide id="3">
          <p15:clr>
            <a:srgbClr val="A5A5A5"/>
          </p15:clr>
        </p15:guide>
        <p15:guide id="4" pos="7496">
          <p15:clr>
            <a:srgbClr val="A5A5A5"/>
          </p15:clr>
        </p15:guide>
        <p15:guide id="5" orient="horz">
          <p15:clr>
            <a:srgbClr val="A5A5A5"/>
          </p15:clr>
        </p15:guide>
        <p15:guide id="6" orient="horz" pos="4320">
          <p15:clr>
            <a:srgbClr val="A5A5A5"/>
          </p15:clr>
        </p15:guide>
        <p15:guide id="7" orient="horz" pos="184">
          <p15:clr>
            <a:srgbClr val="A5A5A5"/>
          </p15:clr>
        </p15:guide>
        <p15:guide id="8" orient="horz" pos="4136">
          <p15:clr>
            <a:srgbClr val="A5A5A5"/>
          </p15:clr>
        </p15:guide>
        <p15:guide id="9" orient="horz" pos="3952">
          <p15:clr>
            <a:srgbClr val="C35EA4"/>
          </p15:clr>
        </p15:guide>
        <p15:guide id="10" orient="horz" pos="365">
          <p15:clr>
            <a:srgbClr val="C35EA4"/>
          </p15:clr>
        </p15:guide>
        <p15:guide id="11" pos="7307">
          <p15:clr>
            <a:srgbClr val="C35EA4"/>
          </p15:clr>
        </p15:guide>
        <p15:guide id="12" pos="365">
          <p15:clr>
            <a:srgbClr val="C35EA4"/>
          </p15:clr>
        </p15:guide>
        <p15:guide id="13" pos="188">
          <p15:clr>
            <a:srgbClr val="A5A5A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8.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8.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47.xml"/><Relationship Id="rId4" Type="http://schemas.openxmlformats.org/officeDocument/2006/relationships/image" Target="../media/image98.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47.xml"/><Relationship Id="rId5" Type="http://schemas.openxmlformats.org/officeDocument/2006/relationships/image" Target="../media/image102.svg"/><Relationship Id="rId4" Type="http://schemas.openxmlformats.org/officeDocument/2006/relationships/image" Target="../media/image10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7.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47.xml"/><Relationship Id="rId5" Type="http://schemas.openxmlformats.org/officeDocument/2006/relationships/image" Target="../media/image102.svg"/><Relationship Id="rId4" Type="http://schemas.openxmlformats.org/officeDocument/2006/relationships/image" Target="../media/image10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cucumber.io/" TargetMode="External"/><Relationship Id="rId1" Type="http://schemas.openxmlformats.org/officeDocument/2006/relationships/slideLayout" Target="../slideLayouts/slideLayout4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4.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47.xml"/><Relationship Id="rId5" Type="http://schemas.openxmlformats.org/officeDocument/2006/relationships/image" Target="../media/image102.svg"/><Relationship Id="rId4" Type="http://schemas.openxmlformats.org/officeDocument/2006/relationships/image" Target="../media/image101.png"/></Relationships>
</file>

<file path=ppt/slides/_rels/slide1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7.xml"/></Relationships>
</file>

<file path=ppt/slides/_rels/slide1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8.xml"/></Relationships>
</file>

<file path=ppt/slides/_rels/slide1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4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7.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7.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7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7.xml"/></Relationships>
</file>

<file path=ppt/slides/_rels/slide1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7.xml"/><Relationship Id="rId4" Type="http://schemas.openxmlformats.org/officeDocument/2006/relationships/image" Target="../media/image12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7.xml"/></Relationships>
</file>

<file path=ppt/slides/_rels/slide17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7.xml"/></Relationships>
</file>

<file path=ppt/slides/_rels/slide1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6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7.xml"/></Relationships>
</file>

<file path=ppt/slides/_rels/slide18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7.xml"/></Relationships>
</file>

<file path=ppt/slides/_rels/slide1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7.xml"/></Relationships>
</file>

<file path=ppt/slides/_rels/slide18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7.xml"/></Relationships>
</file>

<file path=ppt/slides/_rels/slide19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7.xml"/><Relationship Id="rId5" Type="http://schemas.openxmlformats.org/officeDocument/2006/relationships/image" Target="../media/image142.png"/><Relationship Id="rId4" Type="http://schemas.openxmlformats.org/officeDocument/2006/relationships/image" Target="../media/image141.png"/></Relationships>
</file>

<file path=ppt/slides/_rels/slide19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0.xml"/></Relationships>
</file>

<file path=ppt/slides/_rels/slide39.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68.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4.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4.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5.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5.xml"/><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5.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s://www.tricentis.com/resources/quality-transformation-report" TargetMode="External"/><Relationship Id="rId1" Type="http://schemas.openxmlformats.org/officeDocument/2006/relationships/slideLayout" Target="../slideLayouts/slideLayout6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7.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7.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7.xml"/><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7.xml"/><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7.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3" Type="http://schemas.openxmlformats.org/officeDocument/2006/relationships/hyperlink" Target="https://draco.pe.kr/archives/13866" TargetMode="External"/><Relationship Id="rId2" Type="http://schemas.openxmlformats.org/officeDocument/2006/relationships/image" Target="../media/image79.jpeg"/><Relationship Id="rId1" Type="http://schemas.openxmlformats.org/officeDocument/2006/relationships/slideLayout" Target="../slideLayouts/slideLayout39.xml"/><Relationship Id="rId4" Type="http://schemas.openxmlformats.org/officeDocument/2006/relationships/hyperlink" Target="https://creativecommons.org/licenses/by/3.0/"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7.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769057"/>
            <a:ext cx="9714732" cy="1231106"/>
          </a:xfrm>
        </p:spPr>
        <p:txBody>
          <a:bodyPr/>
          <a:lstStyle/>
          <a:p>
            <a:r>
              <a:rPr lang="en-US"/>
              <a:t>Software Development Automated Testing</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44FC8-F044-47DC-13C1-FA261507A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35781-02CA-DE83-B4B6-5353CC1ACC13}"/>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8D56E831-E5F7-DB9B-4FE1-606DA0B7BEF4}"/>
              </a:ext>
            </a:extLst>
          </p:cNvPr>
          <p:cNvSpPr>
            <a:spLocks noGrp="1"/>
          </p:cNvSpPr>
          <p:nvPr>
            <p:ph idx="1"/>
          </p:nvPr>
        </p:nvSpPr>
        <p:spPr>
          <a:xfrm>
            <a:off x="838200" y="1825625"/>
            <a:ext cx="5405718" cy="1919662"/>
          </a:xfrm>
        </p:spPr>
        <p:txBody>
          <a:bodyPr vert="horz" lIns="91440" tIns="45720" rIns="91440" bIns="45720" rtlCol="0" anchor="t">
            <a:normAutofit/>
          </a:bodyPr>
          <a:lstStyle/>
          <a:p>
            <a:pPr marL="0" indent="0">
              <a:buNone/>
            </a:pPr>
            <a:r>
              <a:rPr lang="en-US" b="1">
                <a:ea typeface="+mn-lt"/>
                <a:cs typeface="+mn-lt"/>
              </a:rPr>
              <a:t>Verification &amp; Validation</a:t>
            </a:r>
            <a:endParaRPr lang="en-US"/>
          </a:p>
          <a:p>
            <a:pPr marL="0" indent="0">
              <a:buNone/>
            </a:pPr>
            <a:r>
              <a:rPr lang="en-US">
                <a:ea typeface="+mn-lt"/>
                <a:cs typeface="+mn-lt"/>
              </a:rPr>
              <a:t>Confirms the software meets both technical specs and user expectations.</a:t>
            </a:r>
            <a:br>
              <a:rPr lang="en-US">
                <a:ea typeface="+mn-lt"/>
                <a:cs typeface="+mn-lt"/>
              </a:rPr>
            </a:br>
            <a:endParaRPr lang="en-US"/>
          </a:p>
          <a:p>
            <a:pPr marL="0" indent="0">
              <a:buNone/>
            </a:pPr>
            <a:endParaRPr lang="en-US">
              <a:ea typeface="+mn-lt"/>
              <a:cs typeface="+mn-lt"/>
            </a:endParaRPr>
          </a:p>
          <a:p>
            <a:pPr marL="0" indent="0">
              <a:buNone/>
            </a:pPr>
            <a:endParaRPr lang="en-US">
              <a:ea typeface="+mn-lt"/>
              <a:cs typeface="+mn-lt"/>
            </a:endParaRPr>
          </a:p>
          <a:p>
            <a:endParaRPr lang="en-US">
              <a:ea typeface="+mn-lt"/>
              <a:cs typeface="+mn-lt"/>
            </a:endParaRPr>
          </a:p>
        </p:txBody>
      </p:sp>
      <p:pic>
        <p:nvPicPr>
          <p:cNvPr id="4" name="Picture 3" descr="Writing tests with BDD - Altom">
            <a:extLst>
              <a:ext uri="{FF2B5EF4-FFF2-40B4-BE49-F238E27FC236}">
                <a16:creationId xmlns:a16="http://schemas.microsoft.com/office/drawing/2014/main" id="{3C386EA5-3F16-AE05-8CF7-AF0797B4D86F}"/>
              </a:ext>
            </a:extLst>
          </p:cNvPr>
          <p:cNvPicPr>
            <a:picLocks noChangeAspect="1"/>
          </p:cNvPicPr>
          <p:nvPr/>
        </p:nvPicPr>
        <p:blipFill>
          <a:blip r:embed="rId2"/>
          <a:stretch>
            <a:fillRect/>
          </a:stretch>
        </p:blipFill>
        <p:spPr>
          <a:xfrm>
            <a:off x="6092638" y="1686205"/>
            <a:ext cx="6057900" cy="5076825"/>
          </a:xfrm>
          <a:prstGeom prst="rect">
            <a:avLst/>
          </a:prstGeom>
        </p:spPr>
      </p:pic>
      <p:sp>
        <p:nvSpPr>
          <p:cNvPr id="5" name="TextBox 4">
            <a:extLst>
              <a:ext uri="{FF2B5EF4-FFF2-40B4-BE49-F238E27FC236}">
                <a16:creationId xmlns:a16="http://schemas.microsoft.com/office/drawing/2014/main" id="{9D359FB3-BA4F-6E8C-9891-AF5721F0D8B7}"/>
              </a:ext>
            </a:extLst>
          </p:cNvPr>
          <p:cNvSpPr txBox="1"/>
          <p:nvPr/>
        </p:nvSpPr>
        <p:spPr>
          <a:xfrm>
            <a:off x="840441" y="5939118"/>
            <a:ext cx="4997823" cy="484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E2E Test using BDD</a:t>
            </a:r>
            <a:br>
              <a:rPr lang="en-US"/>
            </a:br>
            <a:r>
              <a:rPr lang="en-US">
                <a:ea typeface="+mn-lt"/>
                <a:cs typeface="+mn-lt"/>
              </a:rPr>
              <a:t>https://cucumber.io/docs/bdd/</a:t>
            </a:r>
            <a:endParaRPr lang="en-US"/>
          </a:p>
        </p:txBody>
      </p:sp>
    </p:spTree>
    <p:extLst>
      <p:ext uri="{BB962C8B-B14F-4D97-AF65-F5344CB8AC3E}">
        <p14:creationId xmlns:p14="http://schemas.microsoft.com/office/powerpoint/2010/main" val="9790135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2B10C-DD06-0E1E-B77B-3A11FD06607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111524-F810-C6EF-91E6-07DE75891505}"/>
              </a:ext>
            </a:extLst>
          </p:cNvPr>
          <p:cNvSpPr>
            <a:spLocks noGrp="1"/>
          </p:cNvSpPr>
          <p:nvPr>
            <p:ph type="title"/>
          </p:nvPr>
        </p:nvSpPr>
        <p:spPr/>
        <p:txBody>
          <a:bodyPr/>
          <a:lstStyle/>
          <a:p>
            <a:r>
              <a:rPr lang="en-US"/>
              <a:t>Ways to use Copilot in Your </a:t>
            </a:r>
            <a:r>
              <a:rPr lang="en-US" err="1"/>
              <a:t>VSCode</a:t>
            </a:r>
            <a:r>
              <a:rPr lang="en-US"/>
              <a:t> – Inline Chat</a:t>
            </a:r>
          </a:p>
        </p:txBody>
      </p:sp>
      <p:pic>
        <p:nvPicPr>
          <p:cNvPr id="7" name="Imagem 6">
            <a:extLst>
              <a:ext uri="{FF2B5EF4-FFF2-40B4-BE49-F238E27FC236}">
                <a16:creationId xmlns:a16="http://schemas.microsoft.com/office/drawing/2014/main" id="{5F55CFF7-034A-5734-6503-EBF0719A2942}"/>
              </a:ext>
            </a:extLst>
          </p:cNvPr>
          <p:cNvPicPr>
            <a:picLocks noChangeAspect="1"/>
          </p:cNvPicPr>
          <p:nvPr/>
        </p:nvPicPr>
        <p:blipFill>
          <a:blip r:embed="rId2"/>
          <a:stretch>
            <a:fillRect/>
          </a:stretch>
        </p:blipFill>
        <p:spPr>
          <a:xfrm>
            <a:off x="588262" y="4346642"/>
            <a:ext cx="9955014" cy="2086266"/>
          </a:xfrm>
          <a:prstGeom prst="rect">
            <a:avLst/>
          </a:prstGeom>
        </p:spPr>
      </p:pic>
      <p:sp>
        <p:nvSpPr>
          <p:cNvPr id="10" name="CaixaDeTexto 9">
            <a:extLst>
              <a:ext uri="{FF2B5EF4-FFF2-40B4-BE49-F238E27FC236}">
                <a16:creationId xmlns:a16="http://schemas.microsoft.com/office/drawing/2014/main" id="{BFB04758-CC78-0A92-3E7B-592CC4B33768}"/>
              </a:ext>
            </a:extLst>
          </p:cNvPr>
          <p:cNvSpPr txBox="1"/>
          <p:nvPr/>
        </p:nvSpPr>
        <p:spPr>
          <a:xfrm>
            <a:off x="588262" y="1376313"/>
            <a:ext cx="8983806" cy="2539478"/>
          </a:xfrm>
          <a:prstGeom prst="rect">
            <a:avLst/>
          </a:prstGeom>
          <a:noFill/>
        </p:spPr>
        <p:txBody>
          <a:bodyPr wrap="none" lIns="0" tIns="0" rIns="0" bIns="0" rtlCol="0">
            <a:spAutoFit/>
          </a:bodyPr>
          <a:lstStyle/>
          <a:p>
            <a:pPr algn="l"/>
            <a:r>
              <a:rPr lang="en-US" sz="1600"/>
              <a:t>Another way to use GitHub Copilot is using the inline chat.</a:t>
            </a:r>
          </a:p>
          <a:p>
            <a:pPr algn="l"/>
            <a:endParaRPr lang="en-US" sz="1600"/>
          </a:p>
          <a:p>
            <a:pPr algn="l"/>
            <a:r>
              <a:rPr lang="en-US" sz="1600"/>
              <a:t>By hitting </a:t>
            </a:r>
            <a:r>
              <a:rPr lang="en-US" sz="1600" err="1"/>
              <a:t>ctrl+I</a:t>
            </a:r>
            <a:r>
              <a:rPr lang="en-US" sz="1600"/>
              <a:t>, a small window opens, where you can type your prompt and check the suggestions.</a:t>
            </a:r>
          </a:p>
          <a:p>
            <a:pPr algn="l"/>
            <a:endParaRPr lang="en-US" sz="1600"/>
          </a:p>
          <a:p>
            <a:pPr algn="l"/>
            <a:r>
              <a:rPr lang="en-US" sz="1600"/>
              <a:t>GitHub copilot uses some information as the context to try to generate text, such as:</a:t>
            </a:r>
          </a:p>
          <a:p>
            <a:pPr algn="l"/>
            <a:endParaRPr lang="en-US" sz="1600"/>
          </a:p>
          <a:p>
            <a:pPr algn="l">
              <a:lnSpc>
                <a:spcPct val="150000"/>
              </a:lnSpc>
            </a:pPr>
            <a:r>
              <a:rPr lang="en-US" sz="1600"/>
              <a:t>1. The code you have selected</a:t>
            </a:r>
          </a:p>
          <a:p>
            <a:pPr algn="l">
              <a:lnSpc>
                <a:spcPct val="150000"/>
              </a:lnSpc>
            </a:pPr>
            <a:r>
              <a:rPr lang="en-US" sz="1600"/>
              <a:t>2. The current open file</a:t>
            </a:r>
          </a:p>
          <a:p>
            <a:pPr algn="l">
              <a:lnSpc>
                <a:spcPct val="150000"/>
              </a:lnSpc>
            </a:pPr>
            <a:r>
              <a:rPr lang="en-US" sz="1600"/>
              <a:t>3. All the files open in your editor</a:t>
            </a:r>
          </a:p>
        </p:txBody>
      </p:sp>
    </p:spTree>
    <p:extLst>
      <p:ext uri="{BB962C8B-B14F-4D97-AF65-F5344CB8AC3E}">
        <p14:creationId xmlns:p14="http://schemas.microsoft.com/office/powerpoint/2010/main" val="302473773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24FDF-D812-4E2D-FA68-FE359E7B25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8728EC1-692F-6AFD-06AB-652DF1ECF1AB}"/>
              </a:ext>
            </a:extLst>
          </p:cNvPr>
          <p:cNvSpPr>
            <a:spLocks noGrp="1"/>
          </p:cNvSpPr>
          <p:nvPr>
            <p:ph type="title"/>
          </p:nvPr>
        </p:nvSpPr>
        <p:spPr/>
        <p:txBody>
          <a:bodyPr/>
          <a:lstStyle/>
          <a:p>
            <a:r>
              <a:rPr lang="en-US"/>
              <a:t>Ways to use Copilot in Your </a:t>
            </a:r>
            <a:r>
              <a:rPr lang="en-US" err="1"/>
              <a:t>VSCode</a:t>
            </a:r>
            <a:r>
              <a:rPr lang="en-US"/>
              <a:t> – Copilot Chat</a:t>
            </a:r>
          </a:p>
        </p:txBody>
      </p:sp>
      <p:sp>
        <p:nvSpPr>
          <p:cNvPr id="10" name="CaixaDeTexto 9">
            <a:extLst>
              <a:ext uri="{FF2B5EF4-FFF2-40B4-BE49-F238E27FC236}">
                <a16:creationId xmlns:a16="http://schemas.microsoft.com/office/drawing/2014/main" id="{85F94630-B5AD-23AB-347A-6D2DCCC03463}"/>
              </a:ext>
            </a:extLst>
          </p:cNvPr>
          <p:cNvSpPr txBox="1"/>
          <p:nvPr/>
        </p:nvSpPr>
        <p:spPr>
          <a:xfrm>
            <a:off x="588262" y="1376313"/>
            <a:ext cx="4483359" cy="4889031"/>
          </a:xfrm>
          <a:prstGeom prst="rect">
            <a:avLst/>
          </a:prstGeom>
          <a:noFill/>
        </p:spPr>
        <p:txBody>
          <a:bodyPr wrap="square" lIns="0" tIns="0" rIns="0" bIns="0" rtlCol="0">
            <a:spAutoFit/>
          </a:bodyPr>
          <a:lstStyle/>
          <a:p>
            <a:pPr marL="0" indent="0">
              <a:buNone/>
            </a:pPr>
            <a:r>
              <a:rPr lang="en-US"/>
              <a:t>The most common method, offering the greatest flexibility, is Copilot Chat.</a:t>
            </a:r>
          </a:p>
          <a:p>
            <a:pPr marL="0" indent="0">
              <a:buNone/>
            </a:pPr>
            <a:endParaRPr lang="en-US"/>
          </a:p>
          <a:p>
            <a:pPr marL="0" indent="0">
              <a:buNone/>
            </a:pPr>
            <a:r>
              <a:rPr lang="en-US"/>
              <a:t>By pressing </a:t>
            </a:r>
            <a:r>
              <a:rPr lang="en-US" err="1"/>
              <a:t>ctrl+alt+I</a:t>
            </a:r>
            <a:r>
              <a:rPr lang="en-US"/>
              <a:t>, you open the Copilot Chat panel on the right side, where you can enter prompts, ask questions, or generate code.</a:t>
            </a:r>
          </a:p>
          <a:p>
            <a:pPr marL="0" indent="0">
              <a:buNone/>
            </a:pPr>
            <a:endParaRPr lang="en-US"/>
          </a:p>
          <a:p>
            <a:pPr marL="0" indent="0">
              <a:buNone/>
            </a:pPr>
            <a:r>
              <a:rPr lang="en-US"/>
              <a:t>Copilot maintains the context of the conversation, allowing for an ongoing dialogue without needing to rely on individual prompts.</a:t>
            </a:r>
          </a:p>
          <a:p>
            <a:pPr marL="0" indent="0">
              <a:buNone/>
            </a:pPr>
            <a:endParaRPr lang="en-US"/>
          </a:p>
          <a:p>
            <a:pPr marL="0" indent="0">
              <a:buNone/>
            </a:pPr>
            <a:endParaRPr lang="en-US"/>
          </a:p>
          <a:p>
            <a:pPr marL="0" indent="0">
              <a:buNone/>
            </a:pPr>
            <a:r>
              <a:rPr lang="en-US"/>
              <a:t>Additionally, you can manually provide context such as other files, and you have the option to undo changes made by Copilot on a per-change basis.</a:t>
            </a:r>
            <a:endParaRPr lang="en-US" sz="1600"/>
          </a:p>
        </p:txBody>
      </p:sp>
      <p:pic>
        <p:nvPicPr>
          <p:cNvPr id="4" name="Imagem 3">
            <a:extLst>
              <a:ext uri="{FF2B5EF4-FFF2-40B4-BE49-F238E27FC236}">
                <a16:creationId xmlns:a16="http://schemas.microsoft.com/office/drawing/2014/main" id="{1F42060E-6115-454A-D9A7-B6F90F26C6F5}"/>
              </a:ext>
            </a:extLst>
          </p:cNvPr>
          <p:cNvPicPr>
            <a:picLocks noChangeAspect="1"/>
          </p:cNvPicPr>
          <p:nvPr/>
        </p:nvPicPr>
        <p:blipFill>
          <a:blip r:embed="rId2"/>
          <a:stretch>
            <a:fillRect/>
          </a:stretch>
        </p:blipFill>
        <p:spPr>
          <a:xfrm>
            <a:off x="5175315" y="1555424"/>
            <a:ext cx="6947555" cy="4067666"/>
          </a:xfrm>
          <a:prstGeom prst="rect">
            <a:avLst/>
          </a:prstGeom>
        </p:spPr>
      </p:pic>
    </p:spTree>
    <p:extLst>
      <p:ext uri="{BB962C8B-B14F-4D97-AF65-F5344CB8AC3E}">
        <p14:creationId xmlns:p14="http://schemas.microsoft.com/office/powerpoint/2010/main" val="355118227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FA430-9684-2C32-C2D7-40EFADB068DB}"/>
              </a:ext>
            </a:extLst>
          </p:cNvPr>
          <p:cNvSpPr>
            <a:spLocks noGrp="1"/>
          </p:cNvSpPr>
          <p:nvPr>
            <p:ph type="title"/>
          </p:nvPr>
        </p:nvSpPr>
        <p:spPr/>
        <p:txBody>
          <a:bodyPr/>
          <a:lstStyle/>
          <a:p>
            <a:r>
              <a:rPr lang="en-US"/>
              <a:t>Copilot Chat Modes</a:t>
            </a:r>
          </a:p>
        </p:txBody>
      </p:sp>
      <p:sp>
        <p:nvSpPr>
          <p:cNvPr id="3" name="Espaço Reservado para Texto 2">
            <a:extLst>
              <a:ext uri="{FF2B5EF4-FFF2-40B4-BE49-F238E27FC236}">
                <a16:creationId xmlns:a16="http://schemas.microsoft.com/office/drawing/2014/main" id="{58564359-4EF0-0F4A-10E2-66ECDFE2ECEF}"/>
              </a:ext>
            </a:extLst>
          </p:cNvPr>
          <p:cNvSpPr>
            <a:spLocks noGrp="1"/>
          </p:cNvSpPr>
          <p:nvPr>
            <p:ph type="body" sz="quarter" idx="12"/>
          </p:nvPr>
        </p:nvSpPr>
        <p:spPr>
          <a:xfrm>
            <a:off x="584199" y="1589670"/>
            <a:ext cx="8193024" cy="1385572"/>
          </a:xfrm>
        </p:spPr>
        <p:txBody>
          <a:bodyPr/>
          <a:lstStyle/>
          <a:p>
            <a:pPr marL="0" indent="0">
              <a:buNone/>
            </a:pPr>
            <a:r>
              <a:rPr lang="en-US"/>
              <a:t>In Copilot Chat, you have 3 different modes:</a:t>
            </a:r>
          </a:p>
          <a:p>
            <a:pPr marL="0" indent="0">
              <a:buNone/>
            </a:pPr>
            <a:endParaRPr lang="en-US"/>
          </a:p>
        </p:txBody>
      </p:sp>
      <p:sp>
        <p:nvSpPr>
          <p:cNvPr id="4" name="Retângulo: Cantos Arredondados 3">
            <a:extLst>
              <a:ext uri="{FF2B5EF4-FFF2-40B4-BE49-F238E27FC236}">
                <a16:creationId xmlns:a16="http://schemas.microsoft.com/office/drawing/2014/main" id="{B557AB1A-47C9-0BDE-B05C-C5E54C491AF2}"/>
              </a:ext>
            </a:extLst>
          </p:cNvPr>
          <p:cNvSpPr/>
          <p:nvPr/>
        </p:nvSpPr>
        <p:spPr bwMode="auto">
          <a:xfrm>
            <a:off x="584199" y="3306453"/>
            <a:ext cx="2177592"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Ask</a:t>
            </a:r>
          </a:p>
        </p:txBody>
      </p:sp>
      <p:sp>
        <p:nvSpPr>
          <p:cNvPr id="5" name="Retângulo: Cantos Arredondados 4">
            <a:extLst>
              <a:ext uri="{FF2B5EF4-FFF2-40B4-BE49-F238E27FC236}">
                <a16:creationId xmlns:a16="http://schemas.microsoft.com/office/drawing/2014/main" id="{CD52055B-8E8D-4697-C4C7-F82ED002A90E}"/>
              </a:ext>
            </a:extLst>
          </p:cNvPr>
          <p:cNvSpPr/>
          <p:nvPr/>
        </p:nvSpPr>
        <p:spPr bwMode="auto">
          <a:xfrm>
            <a:off x="4741854" y="3306453"/>
            <a:ext cx="2177592"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Edit</a:t>
            </a:r>
          </a:p>
        </p:txBody>
      </p:sp>
      <p:sp>
        <p:nvSpPr>
          <p:cNvPr id="6" name="Retângulo: Cantos Arredondados 5">
            <a:extLst>
              <a:ext uri="{FF2B5EF4-FFF2-40B4-BE49-F238E27FC236}">
                <a16:creationId xmlns:a16="http://schemas.microsoft.com/office/drawing/2014/main" id="{8E3434EE-A386-A215-D659-1CA387EDDF1C}"/>
              </a:ext>
            </a:extLst>
          </p:cNvPr>
          <p:cNvSpPr/>
          <p:nvPr/>
        </p:nvSpPr>
        <p:spPr bwMode="auto">
          <a:xfrm>
            <a:off x="8899509" y="3306453"/>
            <a:ext cx="2177592" cy="9144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Agent</a:t>
            </a:r>
          </a:p>
        </p:txBody>
      </p:sp>
    </p:spTree>
    <p:extLst>
      <p:ext uri="{BB962C8B-B14F-4D97-AF65-F5344CB8AC3E}">
        <p14:creationId xmlns:p14="http://schemas.microsoft.com/office/powerpoint/2010/main" val="278174690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DCA6F7-64B0-14A0-9ED2-AE77411E9EC9}"/>
              </a:ext>
            </a:extLst>
          </p:cNvPr>
          <p:cNvSpPr>
            <a:spLocks noGrp="1"/>
          </p:cNvSpPr>
          <p:nvPr>
            <p:ph type="title"/>
          </p:nvPr>
        </p:nvSpPr>
        <p:spPr/>
        <p:txBody>
          <a:bodyPr/>
          <a:lstStyle/>
          <a:p>
            <a:r>
              <a:rPr lang="en-US"/>
              <a:t>Ask Mode</a:t>
            </a:r>
          </a:p>
        </p:txBody>
      </p:sp>
      <p:sp>
        <p:nvSpPr>
          <p:cNvPr id="3" name="Espaço Reservado para Texto 2">
            <a:extLst>
              <a:ext uri="{FF2B5EF4-FFF2-40B4-BE49-F238E27FC236}">
                <a16:creationId xmlns:a16="http://schemas.microsoft.com/office/drawing/2014/main" id="{A98A4F75-B371-8432-93A1-20293F30A933}"/>
              </a:ext>
            </a:extLst>
          </p:cNvPr>
          <p:cNvSpPr>
            <a:spLocks noGrp="1"/>
          </p:cNvSpPr>
          <p:nvPr>
            <p:ph type="body" sz="quarter" idx="12"/>
          </p:nvPr>
        </p:nvSpPr>
        <p:spPr>
          <a:xfrm>
            <a:off x="584199" y="1185224"/>
            <a:ext cx="3554168" cy="4103367"/>
          </a:xfrm>
        </p:spPr>
        <p:txBody>
          <a:bodyPr/>
          <a:lstStyle/>
          <a:p>
            <a:pPr marL="0" indent="0" algn="l" rtl="0" eaLnBrk="1" latinLnBrk="0" hangingPunct="1">
              <a:lnSpc>
                <a:spcPct val="150000"/>
              </a:lnSpc>
              <a:buNone/>
            </a:pPr>
            <a:r>
              <a:rPr lang="en-US" sz="1800">
                <a:solidFill>
                  <a:srgbClr val="FFFFFF"/>
                </a:solidFill>
                <a:effectLst/>
                <a:latin typeface="Segoe UI" panose="020B0502040204020203" pitchFamily="34" charset="0"/>
              </a:rPr>
              <a:t>Ask mode is useful for obtaining quick answers and insights </a:t>
            </a:r>
            <a:r>
              <a:rPr lang="en-US" sz="1800" b="1">
                <a:solidFill>
                  <a:srgbClr val="FFFFFF"/>
                </a:solidFill>
                <a:effectLst/>
                <a:latin typeface="Segoe UI" panose="020B0502040204020203" pitchFamily="34" charset="0"/>
              </a:rPr>
              <a:t>without having Copilot modify your code.</a:t>
            </a:r>
          </a:p>
          <a:p>
            <a:pPr marL="0" indent="0" algn="l" rtl="0" eaLnBrk="1" latinLnBrk="0" hangingPunct="1">
              <a:lnSpc>
                <a:spcPct val="150000"/>
              </a:lnSpc>
              <a:buNone/>
            </a:pPr>
            <a:endParaRPr lang="en-US" sz="1800">
              <a:solidFill>
                <a:srgbClr val="FFFFFF"/>
              </a:solidFill>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You can ask about your code or any question around development, such as how to use a library, how do an algorithm or ask to it to analyze an error message</a:t>
            </a:r>
          </a:p>
          <a:p>
            <a:pPr marL="0" indent="0" algn="l" rtl="0" eaLnBrk="1" latinLnBrk="0" hangingPunct="1">
              <a:lnSpc>
                <a:spcPct val="150000"/>
              </a:lnSpc>
              <a:buNone/>
            </a:pPr>
            <a:r>
              <a:rPr lang="en-US" sz="1800">
                <a:solidFill>
                  <a:srgbClr val="FFFFFF"/>
                </a:solidFill>
                <a:effectLst/>
                <a:latin typeface="Segoe UI" panose="020B0502040204020203" pitchFamily="34" charset="0"/>
              </a:rPr>
              <a:t>​</a:t>
            </a:r>
            <a:endParaRPr lang="en-US" sz="1800"/>
          </a:p>
        </p:txBody>
      </p:sp>
      <p:pic>
        <p:nvPicPr>
          <p:cNvPr id="5" name="Imagem 4">
            <a:extLst>
              <a:ext uri="{FF2B5EF4-FFF2-40B4-BE49-F238E27FC236}">
                <a16:creationId xmlns:a16="http://schemas.microsoft.com/office/drawing/2014/main" id="{6E49B5CB-398E-BB61-A497-F35BEDAD3EDA}"/>
              </a:ext>
            </a:extLst>
          </p:cNvPr>
          <p:cNvPicPr>
            <a:picLocks noChangeAspect="1"/>
          </p:cNvPicPr>
          <p:nvPr/>
        </p:nvPicPr>
        <p:blipFill>
          <a:blip r:embed="rId2"/>
          <a:stretch>
            <a:fillRect/>
          </a:stretch>
        </p:blipFill>
        <p:spPr>
          <a:xfrm>
            <a:off x="4468305" y="1185224"/>
            <a:ext cx="7588692" cy="4337874"/>
          </a:xfrm>
          <a:prstGeom prst="rect">
            <a:avLst/>
          </a:prstGeom>
        </p:spPr>
      </p:pic>
    </p:spTree>
    <p:extLst>
      <p:ext uri="{BB962C8B-B14F-4D97-AF65-F5344CB8AC3E}">
        <p14:creationId xmlns:p14="http://schemas.microsoft.com/office/powerpoint/2010/main" val="98686783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04D38-C105-C3FC-DA59-751B3A75BD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23BEBFE-134E-7974-0918-63B939146272}"/>
              </a:ext>
            </a:extLst>
          </p:cNvPr>
          <p:cNvSpPr>
            <a:spLocks noGrp="1"/>
          </p:cNvSpPr>
          <p:nvPr>
            <p:ph type="title"/>
          </p:nvPr>
        </p:nvSpPr>
        <p:spPr/>
        <p:txBody>
          <a:bodyPr/>
          <a:lstStyle/>
          <a:p>
            <a:r>
              <a:rPr lang="en-US"/>
              <a:t>Edit Mode</a:t>
            </a:r>
          </a:p>
        </p:txBody>
      </p:sp>
      <p:sp>
        <p:nvSpPr>
          <p:cNvPr id="3" name="Espaço Reservado para Texto 2">
            <a:extLst>
              <a:ext uri="{FF2B5EF4-FFF2-40B4-BE49-F238E27FC236}">
                <a16:creationId xmlns:a16="http://schemas.microsoft.com/office/drawing/2014/main" id="{C31D834E-7416-A459-B447-26E52172C351}"/>
              </a:ext>
            </a:extLst>
          </p:cNvPr>
          <p:cNvSpPr>
            <a:spLocks noGrp="1"/>
          </p:cNvSpPr>
          <p:nvPr>
            <p:ph type="body" sz="quarter" idx="12"/>
          </p:nvPr>
        </p:nvSpPr>
        <p:spPr>
          <a:xfrm>
            <a:off x="584199" y="1185224"/>
            <a:ext cx="3554168" cy="4103367"/>
          </a:xfrm>
        </p:spPr>
        <p:txBody>
          <a:bodyPr/>
          <a:lstStyle/>
          <a:p>
            <a:pPr marL="0" indent="0" algn="l" rtl="0" eaLnBrk="1" latinLnBrk="0" hangingPunct="1">
              <a:lnSpc>
                <a:spcPct val="150000"/>
              </a:lnSpc>
              <a:buNone/>
            </a:pPr>
            <a:r>
              <a:rPr lang="en-US" sz="1800">
                <a:solidFill>
                  <a:srgbClr val="FFFFFF"/>
                </a:solidFill>
                <a:effectLst/>
                <a:latin typeface="Segoe UI" panose="020B0502040204020203" pitchFamily="34" charset="0"/>
              </a:rPr>
              <a:t>In the edit mode, copilot you try to change your current file based in your prompt.</a:t>
            </a:r>
          </a:p>
          <a:p>
            <a:pPr marL="0" indent="0" algn="l" rtl="0" eaLnBrk="1" latinLnBrk="0" hangingPunct="1">
              <a:lnSpc>
                <a:spcPct val="150000"/>
              </a:lnSpc>
              <a:buNone/>
            </a:pPr>
            <a:endParaRPr lang="en-US" sz="1800" b="1">
              <a:solidFill>
                <a:srgbClr val="FFFFFF"/>
              </a:solidFill>
              <a:latin typeface="Segoe UI" panose="020B0502040204020203" pitchFamily="34" charset="0"/>
            </a:endParaRPr>
          </a:p>
          <a:p>
            <a:pPr marL="0" indent="0" algn="l" rtl="0" eaLnBrk="1" latinLnBrk="0" hangingPunct="1">
              <a:lnSpc>
                <a:spcPct val="150000"/>
              </a:lnSpc>
              <a:buNone/>
            </a:pPr>
            <a:endParaRPr lang="en-US" sz="1800" b="1">
              <a:solidFill>
                <a:srgbClr val="FFFFFF"/>
              </a:solidFill>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Is recommended for cases where your need to create modifications in a single file</a:t>
            </a:r>
          </a:p>
          <a:p>
            <a:pPr marL="0" indent="0" algn="l" rtl="0" eaLnBrk="1" latinLnBrk="0" hangingPunct="1">
              <a:lnSpc>
                <a:spcPct val="150000"/>
              </a:lnSpc>
              <a:buNone/>
            </a:pPr>
            <a:endParaRPr lang="en-US" sz="1800">
              <a:solidFill>
                <a:srgbClr val="FFFFFF"/>
              </a:solidFill>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a:t>
            </a:r>
            <a:endParaRPr lang="en-US" sz="1800"/>
          </a:p>
        </p:txBody>
      </p:sp>
      <p:pic>
        <p:nvPicPr>
          <p:cNvPr id="6" name="Imagem 5">
            <a:extLst>
              <a:ext uri="{FF2B5EF4-FFF2-40B4-BE49-F238E27FC236}">
                <a16:creationId xmlns:a16="http://schemas.microsoft.com/office/drawing/2014/main" id="{7EDA11C3-1E7B-402A-B297-D2B276C1B847}"/>
              </a:ext>
            </a:extLst>
          </p:cNvPr>
          <p:cNvPicPr>
            <a:picLocks noChangeAspect="1"/>
          </p:cNvPicPr>
          <p:nvPr/>
        </p:nvPicPr>
        <p:blipFill>
          <a:blip r:embed="rId2"/>
          <a:stretch>
            <a:fillRect/>
          </a:stretch>
        </p:blipFill>
        <p:spPr>
          <a:xfrm>
            <a:off x="4242062" y="1185224"/>
            <a:ext cx="7818996" cy="4501846"/>
          </a:xfrm>
          <a:prstGeom prst="rect">
            <a:avLst/>
          </a:prstGeom>
        </p:spPr>
      </p:pic>
    </p:spTree>
    <p:extLst>
      <p:ext uri="{BB962C8B-B14F-4D97-AF65-F5344CB8AC3E}">
        <p14:creationId xmlns:p14="http://schemas.microsoft.com/office/powerpoint/2010/main" val="184080617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D380F-0D72-92B9-36F5-3327BBD4F4B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248F40-EF8C-83F2-5F84-27C31A8713F6}"/>
              </a:ext>
            </a:extLst>
          </p:cNvPr>
          <p:cNvSpPr>
            <a:spLocks noGrp="1"/>
          </p:cNvSpPr>
          <p:nvPr>
            <p:ph type="title"/>
          </p:nvPr>
        </p:nvSpPr>
        <p:spPr>
          <a:xfrm>
            <a:off x="584199" y="151583"/>
            <a:ext cx="8193024" cy="307777"/>
          </a:xfrm>
        </p:spPr>
        <p:txBody>
          <a:bodyPr/>
          <a:lstStyle/>
          <a:p>
            <a:r>
              <a:rPr lang="en-US"/>
              <a:t>Agent Mode</a:t>
            </a:r>
          </a:p>
        </p:txBody>
      </p:sp>
      <p:sp>
        <p:nvSpPr>
          <p:cNvPr id="3" name="Espaço Reservado para Texto 2">
            <a:extLst>
              <a:ext uri="{FF2B5EF4-FFF2-40B4-BE49-F238E27FC236}">
                <a16:creationId xmlns:a16="http://schemas.microsoft.com/office/drawing/2014/main" id="{D9BE0E33-25BD-08B2-9707-FB92DE232906}"/>
              </a:ext>
            </a:extLst>
          </p:cNvPr>
          <p:cNvSpPr>
            <a:spLocks noGrp="1"/>
          </p:cNvSpPr>
          <p:nvPr>
            <p:ph type="body" sz="quarter" idx="12"/>
          </p:nvPr>
        </p:nvSpPr>
        <p:spPr>
          <a:xfrm>
            <a:off x="584199" y="581908"/>
            <a:ext cx="11340708" cy="2025876"/>
          </a:xfrm>
        </p:spPr>
        <p:txBody>
          <a:bodyPr/>
          <a:lstStyle/>
          <a:p>
            <a:pPr marL="0" indent="0">
              <a:buNone/>
            </a:pPr>
            <a:r>
              <a:rPr lang="en-US" sz="1800">
                <a:solidFill>
                  <a:srgbClr val="FFFFFF"/>
                </a:solidFill>
                <a:effectLst/>
                <a:latin typeface="Segoe UI" panose="020B0502040204020203" pitchFamily="34" charset="0"/>
              </a:rPr>
              <a:t>In the agent mode</a:t>
            </a:r>
            <a:r>
              <a:rPr lang="en-US" sz="1800">
                <a:solidFill>
                  <a:srgbClr val="FFFFFF"/>
                </a:solidFill>
                <a:latin typeface="Segoe UI" panose="020B0502040204020203" pitchFamily="34" charset="0"/>
              </a:rPr>
              <a:t>, Copilot can navigate your entire project, make multi-file changes, run commands, and help with setup or debugging.</a:t>
            </a:r>
          </a:p>
          <a:p>
            <a:pPr marL="0" indent="0">
              <a:buNone/>
            </a:pPr>
            <a:r>
              <a:rPr lang="en-US" sz="1800"/>
              <a:t>Agent Mode in GitHub Copilot is recommended when you're tackling </a:t>
            </a:r>
            <a:r>
              <a:rPr lang="en-US" sz="1800" b="1"/>
              <a:t>complex, multi-step tasks</a:t>
            </a:r>
            <a:r>
              <a:rPr lang="en-US" sz="1800"/>
              <a:t> that go beyond simple code suggestions.</a:t>
            </a:r>
            <a:endParaRPr lang="en-US" sz="1800">
              <a:solidFill>
                <a:srgbClr val="FFFFFF"/>
              </a:solidFill>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a:t>
            </a:r>
            <a:endParaRPr lang="en-US" sz="1800"/>
          </a:p>
        </p:txBody>
      </p:sp>
      <p:pic>
        <p:nvPicPr>
          <p:cNvPr id="5" name="Imagem 4">
            <a:extLst>
              <a:ext uri="{FF2B5EF4-FFF2-40B4-BE49-F238E27FC236}">
                <a16:creationId xmlns:a16="http://schemas.microsoft.com/office/drawing/2014/main" id="{215A2308-F67E-583B-7625-3991C10A6557}"/>
              </a:ext>
            </a:extLst>
          </p:cNvPr>
          <p:cNvPicPr>
            <a:picLocks noChangeAspect="1"/>
          </p:cNvPicPr>
          <p:nvPr/>
        </p:nvPicPr>
        <p:blipFill>
          <a:blip r:embed="rId2"/>
          <a:stretch>
            <a:fillRect/>
          </a:stretch>
        </p:blipFill>
        <p:spPr>
          <a:xfrm>
            <a:off x="1239493" y="2428699"/>
            <a:ext cx="9713013" cy="4429301"/>
          </a:xfrm>
          <a:prstGeom prst="rect">
            <a:avLst/>
          </a:prstGeom>
        </p:spPr>
      </p:pic>
    </p:spTree>
    <p:extLst>
      <p:ext uri="{BB962C8B-B14F-4D97-AF65-F5344CB8AC3E}">
        <p14:creationId xmlns:p14="http://schemas.microsoft.com/office/powerpoint/2010/main" val="2329787671"/>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D6463-FE2D-7F39-EE8C-6CC2CE215E7E}"/>
              </a:ext>
            </a:extLst>
          </p:cNvPr>
          <p:cNvSpPr>
            <a:spLocks noGrp="1"/>
          </p:cNvSpPr>
          <p:nvPr>
            <p:ph type="title"/>
          </p:nvPr>
        </p:nvSpPr>
        <p:spPr/>
        <p:txBody>
          <a:bodyPr/>
          <a:lstStyle/>
          <a:p>
            <a:r>
              <a:rPr lang="en-US"/>
              <a:t>Changing Models and Add Context</a:t>
            </a:r>
          </a:p>
        </p:txBody>
      </p:sp>
      <p:sp>
        <p:nvSpPr>
          <p:cNvPr id="3" name="Espaço Reservado para Texto 2">
            <a:extLst>
              <a:ext uri="{FF2B5EF4-FFF2-40B4-BE49-F238E27FC236}">
                <a16:creationId xmlns:a16="http://schemas.microsoft.com/office/drawing/2014/main" id="{9FB3A956-7BE0-7EF7-8866-51C305CEDD04}"/>
              </a:ext>
            </a:extLst>
          </p:cNvPr>
          <p:cNvSpPr>
            <a:spLocks noGrp="1"/>
          </p:cNvSpPr>
          <p:nvPr>
            <p:ph type="body" sz="quarter" idx="12"/>
          </p:nvPr>
        </p:nvSpPr>
        <p:spPr>
          <a:xfrm>
            <a:off x="584199" y="1589670"/>
            <a:ext cx="10916502" cy="1789336"/>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On the Copilot Chat Screen, you have the option to switch the LLM employed by GitHub Copilot and manually include files to provide additional context.</a:t>
            </a:r>
          </a:p>
          <a:p>
            <a:pPr marL="0" indent="0" algn="l" rtl="0" eaLnBrk="1" latinLnBrk="0" hangingPunct="1">
              <a:lnSpc>
                <a:spcPct val="150000"/>
              </a:lnSpc>
              <a:buNone/>
            </a:pPr>
            <a:r>
              <a:rPr lang="en-US" sz="2000">
                <a:solidFill>
                  <a:srgbClr val="FFFFFF"/>
                </a:solidFill>
                <a:effectLst/>
                <a:latin typeface="Segoe UI" panose="020B0502040204020203" pitchFamily="34" charset="0"/>
              </a:rPr>
              <a:t>It's recommended to experiment with different LLM models to determine which one suits your needs best.</a:t>
            </a:r>
            <a:endParaRPr lang="en-US" sz="2000"/>
          </a:p>
        </p:txBody>
      </p:sp>
      <p:pic>
        <p:nvPicPr>
          <p:cNvPr id="5" name="Imagem 4">
            <a:extLst>
              <a:ext uri="{FF2B5EF4-FFF2-40B4-BE49-F238E27FC236}">
                <a16:creationId xmlns:a16="http://schemas.microsoft.com/office/drawing/2014/main" id="{3FEF0764-D633-3584-DFC5-1CFC829893AC}"/>
              </a:ext>
            </a:extLst>
          </p:cNvPr>
          <p:cNvPicPr>
            <a:picLocks noChangeAspect="1"/>
          </p:cNvPicPr>
          <p:nvPr/>
        </p:nvPicPr>
        <p:blipFill>
          <a:blip r:embed="rId2"/>
          <a:stretch>
            <a:fillRect/>
          </a:stretch>
        </p:blipFill>
        <p:spPr>
          <a:xfrm>
            <a:off x="5025107" y="3299646"/>
            <a:ext cx="6582694" cy="3419952"/>
          </a:xfrm>
          <a:prstGeom prst="rect">
            <a:avLst/>
          </a:prstGeom>
        </p:spPr>
      </p:pic>
      <p:pic>
        <p:nvPicPr>
          <p:cNvPr id="7" name="Imagem 6">
            <a:extLst>
              <a:ext uri="{FF2B5EF4-FFF2-40B4-BE49-F238E27FC236}">
                <a16:creationId xmlns:a16="http://schemas.microsoft.com/office/drawing/2014/main" id="{5971A548-3F24-1DE1-6E36-7CB21FB0BA6A}"/>
              </a:ext>
            </a:extLst>
          </p:cNvPr>
          <p:cNvPicPr>
            <a:picLocks noChangeAspect="1"/>
          </p:cNvPicPr>
          <p:nvPr/>
        </p:nvPicPr>
        <p:blipFill>
          <a:blip r:embed="rId3"/>
          <a:srcRect r="34784"/>
          <a:stretch>
            <a:fillRect/>
          </a:stretch>
        </p:blipFill>
        <p:spPr>
          <a:xfrm>
            <a:off x="584199" y="5413984"/>
            <a:ext cx="4094175" cy="990738"/>
          </a:xfrm>
          <a:prstGeom prst="rect">
            <a:avLst/>
          </a:prstGeom>
        </p:spPr>
      </p:pic>
    </p:spTree>
    <p:extLst>
      <p:ext uri="{BB962C8B-B14F-4D97-AF65-F5344CB8AC3E}">
        <p14:creationId xmlns:p14="http://schemas.microsoft.com/office/powerpoint/2010/main" val="427396928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3EDE31F-7155-6C14-2E65-86587B285F01}"/>
              </a:ext>
            </a:extLst>
          </p:cNvPr>
          <p:cNvSpPr>
            <a:spLocks noGrp="1"/>
          </p:cNvSpPr>
          <p:nvPr>
            <p:ph type="title"/>
          </p:nvPr>
        </p:nvSpPr>
        <p:spPr>
          <a:xfrm>
            <a:off x="569911" y="3384610"/>
            <a:ext cx="8193024" cy="615553"/>
          </a:xfrm>
        </p:spPr>
        <p:txBody>
          <a:bodyPr/>
          <a:lstStyle/>
          <a:p>
            <a:r>
              <a:rPr lang="en-US"/>
              <a:t>Using Copilot to Generate Unit Tests</a:t>
            </a:r>
          </a:p>
        </p:txBody>
      </p:sp>
      <p:sp>
        <p:nvSpPr>
          <p:cNvPr id="5" name="Espaço Reservado para Texto 4">
            <a:extLst>
              <a:ext uri="{FF2B5EF4-FFF2-40B4-BE49-F238E27FC236}">
                <a16:creationId xmlns:a16="http://schemas.microsoft.com/office/drawing/2014/main" id="{73BE92CD-3033-6DDE-53F2-B889E916B8D7}"/>
              </a:ext>
            </a:extLst>
          </p:cNvPr>
          <p:cNvSpPr>
            <a:spLocks noGrp="1"/>
          </p:cNvSpPr>
          <p:nvPr>
            <p:ph type="body" sz="quarter" idx="12"/>
          </p:nvPr>
        </p:nvSpPr>
        <p:spPr/>
        <p:txBody>
          <a:bodyPr/>
          <a:lstStyle/>
          <a:p>
            <a:endParaRPr lang="en-US"/>
          </a:p>
        </p:txBody>
      </p:sp>
      <p:sp>
        <p:nvSpPr>
          <p:cNvPr id="6" name="Espaço Reservado para Texto 5">
            <a:extLst>
              <a:ext uri="{FF2B5EF4-FFF2-40B4-BE49-F238E27FC236}">
                <a16:creationId xmlns:a16="http://schemas.microsoft.com/office/drawing/2014/main" id="{40B9CE58-9B9B-5511-0B80-29C5CCA600A9}"/>
              </a:ext>
            </a:extLst>
          </p:cNvPr>
          <p:cNvSpPr>
            <a:spLocks noGrp="1"/>
          </p:cNvSpPr>
          <p:nvPr>
            <p:ph type="body" sz="quarter" idx="13"/>
          </p:nvPr>
        </p:nvSpPr>
        <p:spPr/>
        <p:txBody>
          <a:bodyPr/>
          <a:lstStyle/>
          <a:p>
            <a:endParaRPr lang="en-US"/>
          </a:p>
        </p:txBody>
      </p:sp>
      <p:sp>
        <p:nvSpPr>
          <p:cNvPr id="7" name="Espaço Reservado para Texto 6">
            <a:extLst>
              <a:ext uri="{FF2B5EF4-FFF2-40B4-BE49-F238E27FC236}">
                <a16:creationId xmlns:a16="http://schemas.microsoft.com/office/drawing/2014/main" id="{0C9BC598-021A-1484-BF77-F454AFE074C8}"/>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3485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2EB4-BE09-C86A-E615-F8146A64326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0642388-E87D-14CE-A6CD-21699C12447C}"/>
              </a:ext>
            </a:extLst>
          </p:cNvPr>
          <p:cNvSpPr>
            <a:spLocks noGrp="1"/>
          </p:cNvSpPr>
          <p:nvPr>
            <p:ph type="title"/>
          </p:nvPr>
        </p:nvSpPr>
        <p:spPr/>
        <p:txBody>
          <a:bodyPr/>
          <a:lstStyle/>
          <a:p>
            <a:r>
              <a:rPr lang="en-US"/>
              <a:t>Using Copilot for Unit Tests</a:t>
            </a:r>
          </a:p>
        </p:txBody>
      </p:sp>
      <p:sp>
        <p:nvSpPr>
          <p:cNvPr id="3" name="Espaço Reservado para Texto 2">
            <a:extLst>
              <a:ext uri="{FF2B5EF4-FFF2-40B4-BE49-F238E27FC236}">
                <a16:creationId xmlns:a16="http://schemas.microsoft.com/office/drawing/2014/main" id="{FC158F12-77B8-15A2-DF60-EC18FEA854E6}"/>
              </a:ext>
            </a:extLst>
          </p:cNvPr>
          <p:cNvSpPr>
            <a:spLocks noGrp="1"/>
          </p:cNvSpPr>
          <p:nvPr>
            <p:ph type="body" sz="quarter" idx="12"/>
          </p:nvPr>
        </p:nvSpPr>
        <p:spPr>
          <a:xfrm>
            <a:off x="637749" y="1201651"/>
            <a:ext cx="10916502" cy="866006"/>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To use copilot to generate unit tests is as simple as selecting the file or code you want to test and send the prompt: “Creat</a:t>
            </a:r>
            <a:r>
              <a:rPr lang="en-US" sz="2000">
                <a:solidFill>
                  <a:srgbClr val="FFFFFF"/>
                </a:solidFill>
                <a:latin typeface="Segoe UI" panose="020B0502040204020203" pitchFamily="34" charset="0"/>
              </a:rPr>
              <a:t>e Unit tests for this”</a:t>
            </a:r>
            <a:endParaRPr lang="en-US" sz="2000"/>
          </a:p>
        </p:txBody>
      </p:sp>
      <p:pic>
        <p:nvPicPr>
          <p:cNvPr id="6" name="Imagem 5">
            <a:extLst>
              <a:ext uri="{FF2B5EF4-FFF2-40B4-BE49-F238E27FC236}">
                <a16:creationId xmlns:a16="http://schemas.microsoft.com/office/drawing/2014/main" id="{A3CE6A88-FB66-AC15-5FFF-F2B6BAD6D89C}"/>
              </a:ext>
            </a:extLst>
          </p:cNvPr>
          <p:cNvPicPr>
            <a:picLocks noChangeAspect="1"/>
          </p:cNvPicPr>
          <p:nvPr/>
        </p:nvPicPr>
        <p:blipFill>
          <a:blip r:embed="rId2"/>
          <a:stretch>
            <a:fillRect/>
          </a:stretch>
        </p:blipFill>
        <p:spPr>
          <a:xfrm>
            <a:off x="0" y="2225975"/>
            <a:ext cx="12192000" cy="4461093"/>
          </a:xfrm>
          <a:prstGeom prst="rect">
            <a:avLst/>
          </a:prstGeom>
        </p:spPr>
      </p:pic>
    </p:spTree>
    <p:extLst>
      <p:ext uri="{BB962C8B-B14F-4D97-AF65-F5344CB8AC3E}">
        <p14:creationId xmlns:p14="http://schemas.microsoft.com/office/powerpoint/2010/main" val="142379309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CFB91-11CE-242F-5C9B-3ECFE2BDFD0D}"/>
              </a:ext>
            </a:extLst>
          </p:cNvPr>
          <p:cNvSpPr>
            <a:spLocks noGrp="1"/>
          </p:cNvSpPr>
          <p:nvPr>
            <p:ph type="title"/>
          </p:nvPr>
        </p:nvSpPr>
        <p:spPr/>
        <p:txBody>
          <a:bodyPr/>
          <a:lstStyle/>
          <a:p>
            <a:r>
              <a:rPr lang="en-US"/>
              <a:t>Using Copilot for Unit Tests</a:t>
            </a:r>
          </a:p>
        </p:txBody>
      </p:sp>
      <p:sp>
        <p:nvSpPr>
          <p:cNvPr id="3" name="Espaço Reservado para Texto 2">
            <a:extLst>
              <a:ext uri="{FF2B5EF4-FFF2-40B4-BE49-F238E27FC236}">
                <a16:creationId xmlns:a16="http://schemas.microsoft.com/office/drawing/2014/main" id="{C836F86C-EA42-3878-03B2-27EB32EAAE0C}"/>
              </a:ext>
            </a:extLst>
          </p:cNvPr>
          <p:cNvSpPr>
            <a:spLocks noGrp="1"/>
          </p:cNvSpPr>
          <p:nvPr>
            <p:ph type="body" sz="quarter" idx="12"/>
          </p:nvPr>
        </p:nvSpPr>
        <p:spPr>
          <a:xfrm>
            <a:off x="584198" y="1589670"/>
            <a:ext cx="11472683" cy="4126579"/>
          </a:xfrm>
        </p:spPr>
        <p:txBody>
          <a:bodyPr/>
          <a:lstStyle/>
          <a:p>
            <a:pPr marL="0" indent="0" algn="l" rtl="0" eaLnBrk="1" latinLnBrk="0" hangingPunct="1">
              <a:lnSpc>
                <a:spcPct val="150000"/>
              </a:lnSpc>
              <a:buNone/>
            </a:pPr>
            <a:r>
              <a:rPr lang="en-US" sz="2600">
                <a:solidFill>
                  <a:srgbClr val="FFFFFF"/>
                </a:solidFill>
                <a:effectLst/>
                <a:latin typeface="Segoe UI" panose="020B0502040204020203" pitchFamily="34" charset="0"/>
              </a:rPr>
              <a:t>Although Copilot generated a unit test, there is room to enhance its readability.</a:t>
            </a:r>
          </a:p>
          <a:p>
            <a:pPr marL="0" indent="0" algn="l" rtl="0" eaLnBrk="1" latinLnBrk="0" hangingPunct="1">
              <a:lnSpc>
                <a:spcPct val="150000"/>
              </a:lnSpc>
              <a:buNone/>
            </a:pPr>
            <a:endParaRPr lang="en-US" sz="2600">
              <a:solidFill>
                <a:srgbClr val="FFFFFF"/>
              </a:solidFill>
              <a:effectLst/>
              <a:latin typeface="Segoe UI" panose="020B0502040204020203" pitchFamily="34" charset="0"/>
            </a:endParaRPr>
          </a:p>
          <a:p>
            <a:pPr marL="0" indent="0" algn="l" rtl="0" eaLnBrk="1" latinLnBrk="0" hangingPunct="1">
              <a:lnSpc>
                <a:spcPct val="150000"/>
              </a:lnSpc>
              <a:buNone/>
            </a:pPr>
            <a:r>
              <a:rPr lang="en-US" sz="2600">
                <a:solidFill>
                  <a:srgbClr val="FFFFFF"/>
                </a:solidFill>
                <a:effectLst/>
                <a:latin typeface="Segoe UI" panose="020B0502040204020203" pitchFamily="34" charset="0"/>
              </a:rPr>
              <a:t>For example, by clearly dividing the Arrange, Act, and Assert phases, avoiding the use of internal classes, and improving the naming conventions of test methods, the tests can become easier to understand and maintain.</a:t>
            </a:r>
          </a:p>
          <a:p>
            <a:pPr marL="0" indent="0" algn="l" rtl="0" eaLnBrk="1" latinLnBrk="0" hangingPunct="1">
              <a:lnSpc>
                <a:spcPct val="150000"/>
              </a:lnSpc>
              <a:buNone/>
            </a:pPr>
            <a:endParaRPr lang="en-US" sz="2600">
              <a:solidFill>
                <a:srgbClr val="FFFFFF"/>
              </a:solidFill>
              <a:latin typeface="Segoe UI" panose="020B0502040204020203" pitchFamily="34" charset="0"/>
            </a:endParaRPr>
          </a:p>
          <a:p>
            <a:pPr marL="0" indent="0" algn="l" rtl="0" eaLnBrk="1" latinLnBrk="0" hangingPunct="1">
              <a:lnSpc>
                <a:spcPct val="150000"/>
              </a:lnSpc>
              <a:buNone/>
            </a:pPr>
            <a:r>
              <a:rPr lang="en-US" sz="2600">
                <a:solidFill>
                  <a:srgbClr val="FFFFFF"/>
                </a:solidFill>
                <a:latin typeface="Segoe UI" panose="020B0502040204020203" pitchFamily="34" charset="0"/>
              </a:rPr>
              <a:t>Let’s first focus on avoiding using internal classes.</a:t>
            </a:r>
            <a:endParaRPr lang="en-US" sz="2600"/>
          </a:p>
        </p:txBody>
      </p:sp>
    </p:spTree>
    <p:extLst>
      <p:ext uri="{BB962C8B-B14F-4D97-AF65-F5344CB8AC3E}">
        <p14:creationId xmlns:p14="http://schemas.microsoft.com/office/powerpoint/2010/main" val="40682611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833F6-CC7C-5916-6B9F-8984E806B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65CA5-AB50-3DF8-29B2-505B5A4F4C50}"/>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DD324E9C-D125-34F3-A197-20ADE3C629DF}"/>
              </a:ext>
            </a:extLst>
          </p:cNvPr>
          <p:cNvSpPr>
            <a:spLocks noGrp="1"/>
          </p:cNvSpPr>
          <p:nvPr>
            <p:ph idx="1"/>
          </p:nvPr>
        </p:nvSpPr>
        <p:spPr>
          <a:xfrm>
            <a:off x="838200" y="1511860"/>
            <a:ext cx="10515600" cy="4351338"/>
          </a:xfrm>
        </p:spPr>
        <p:txBody>
          <a:bodyPr vert="horz" lIns="91440" tIns="45720" rIns="91440" bIns="45720" rtlCol="0" anchor="t">
            <a:normAutofit/>
          </a:bodyPr>
          <a:lstStyle/>
          <a:p>
            <a:pPr>
              <a:buNone/>
            </a:pPr>
            <a:r>
              <a:rPr lang="en-US" b="1">
                <a:ea typeface="+mn-lt"/>
                <a:cs typeface="+mn-lt"/>
              </a:rPr>
              <a:t>Defect Detection</a:t>
            </a:r>
            <a:endParaRPr lang="en-US"/>
          </a:p>
          <a:p>
            <a:pPr>
              <a:buNone/>
            </a:pPr>
            <a:r>
              <a:rPr lang="en-US">
                <a:ea typeface="+mn-lt"/>
                <a:cs typeface="+mn-lt"/>
              </a:rPr>
              <a:t>Identifies bugs early to reduce cost and risk.</a:t>
            </a:r>
            <a:endParaRPr lang="en-US"/>
          </a:p>
          <a:p>
            <a:pPr>
              <a:buNone/>
            </a:pPr>
            <a:endParaRPr lang="en-US"/>
          </a:p>
        </p:txBody>
      </p:sp>
      <p:pic>
        <p:nvPicPr>
          <p:cNvPr id="6" name="Picture 5" descr="A screenshot of a computer program">
            <a:extLst>
              <a:ext uri="{FF2B5EF4-FFF2-40B4-BE49-F238E27FC236}">
                <a16:creationId xmlns:a16="http://schemas.microsoft.com/office/drawing/2014/main" id="{144CC7E3-7151-87AD-702B-A1321C7FF569}"/>
              </a:ext>
            </a:extLst>
          </p:cNvPr>
          <p:cNvPicPr>
            <a:picLocks noChangeAspect="1"/>
          </p:cNvPicPr>
          <p:nvPr/>
        </p:nvPicPr>
        <p:blipFill>
          <a:blip r:embed="rId2"/>
          <a:stretch>
            <a:fillRect/>
          </a:stretch>
        </p:blipFill>
        <p:spPr>
          <a:xfrm>
            <a:off x="0" y="2643018"/>
            <a:ext cx="12192000" cy="4216553"/>
          </a:xfrm>
          <a:prstGeom prst="rect">
            <a:avLst/>
          </a:prstGeom>
        </p:spPr>
      </p:pic>
    </p:spTree>
    <p:extLst>
      <p:ext uri="{BB962C8B-B14F-4D97-AF65-F5344CB8AC3E}">
        <p14:creationId xmlns:p14="http://schemas.microsoft.com/office/powerpoint/2010/main" val="26488595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58D7E-B6BD-6591-0D65-BB62427F97A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7BE581-74FA-B154-BAA2-3669BC08AB40}"/>
              </a:ext>
            </a:extLst>
          </p:cNvPr>
          <p:cNvSpPr>
            <a:spLocks noGrp="1"/>
          </p:cNvSpPr>
          <p:nvPr>
            <p:ph type="title"/>
          </p:nvPr>
        </p:nvSpPr>
        <p:spPr/>
        <p:txBody>
          <a:bodyPr/>
          <a:lstStyle/>
          <a:p>
            <a:r>
              <a:rPr lang="en-US"/>
              <a:t>Using Copilot for Unit Tests</a:t>
            </a:r>
          </a:p>
        </p:txBody>
      </p:sp>
      <p:sp>
        <p:nvSpPr>
          <p:cNvPr id="3" name="Espaço Reservado para Texto 2">
            <a:extLst>
              <a:ext uri="{FF2B5EF4-FFF2-40B4-BE49-F238E27FC236}">
                <a16:creationId xmlns:a16="http://schemas.microsoft.com/office/drawing/2014/main" id="{E319E057-7B2F-0B92-2841-4B14AE3B9130}"/>
              </a:ext>
            </a:extLst>
          </p:cNvPr>
          <p:cNvSpPr>
            <a:spLocks noGrp="1"/>
          </p:cNvSpPr>
          <p:nvPr>
            <p:ph type="body" sz="quarter" idx="12"/>
          </p:nvPr>
        </p:nvSpPr>
        <p:spPr>
          <a:xfrm>
            <a:off x="490193" y="1066408"/>
            <a:ext cx="11491275" cy="1725922"/>
          </a:xfrm>
        </p:spPr>
        <p:txBody>
          <a:bodyPr/>
          <a:lstStyle/>
          <a:p>
            <a:pPr marL="0" indent="0" algn="l" rtl="0" eaLnBrk="1" latinLnBrk="0" hangingPunct="1">
              <a:lnSpc>
                <a:spcPct val="150000"/>
              </a:lnSpc>
              <a:buNone/>
            </a:pPr>
            <a:r>
              <a:rPr lang="en-US" sz="2600">
                <a:solidFill>
                  <a:srgbClr val="FFFFFF"/>
                </a:solidFill>
                <a:effectLst/>
                <a:latin typeface="Segoe UI" panose="020B0502040204020203" pitchFamily="34" charset="0"/>
              </a:rPr>
              <a:t>Requesting to avoid internal classes resulted in multiple files being generated, which was not quite what we anticipated; we expected all test cases to be contained within a single class. Therefore, we need to submit another prompt.</a:t>
            </a:r>
            <a:endParaRPr lang="en-US" sz="2600"/>
          </a:p>
        </p:txBody>
      </p:sp>
      <p:pic>
        <p:nvPicPr>
          <p:cNvPr id="7" name="Imagem 6">
            <a:extLst>
              <a:ext uri="{FF2B5EF4-FFF2-40B4-BE49-F238E27FC236}">
                <a16:creationId xmlns:a16="http://schemas.microsoft.com/office/drawing/2014/main" id="{60C80040-7F3C-EA68-9F77-1C0AE239B95E}"/>
              </a:ext>
            </a:extLst>
          </p:cNvPr>
          <p:cNvPicPr>
            <a:picLocks noChangeAspect="1"/>
          </p:cNvPicPr>
          <p:nvPr/>
        </p:nvPicPr>
        <p:blipFill>
          <a:blip r:embed="rId2"/>
          <a:stretch>
            <a:fillRect/>
          </a:stretch>
        </p:blipFill>
        <p:spPr>
          <a:xfrm>
            <a:off x="1244338" y="2879518"/>
            <a:ext cx="9359244" cy="3934703"/>
          </a:xfrm>
          <a:prstGeom prst="rect">
            <a:avLst/>
          </a:prstGeom>
        </p:spPr>
      </p:pic>
    </p:spTree>
    <p:extLst>
      <p:ext uri="{BB962C8B-B14F-4D97-AF65-F5344CB8AC3E}">
        <p14:creationId xmlns:p14="http://schemas.microsoft.com/office/powerpoint/2010/main" val="22904427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E6382-7E84-6C88-13EE-7D56918D6D3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B6BB6F-0E6A-184D-E86F-2ACD4125CB5D}"/>
              </a:ext>
            </a:extLst>
          </p:cNvPr>
          <p:cNvSpPr>
            <a:spLocks noGrp="1"/>
          </p:cNvSpPr>
          <p:nvPr>
            <p:ph type="title"/>
          </p:nvPr>
        </p:nvSpPr>
        <p:spPr/>
        <p:txBody>
          <a:bodyPr/>
          <a:lstStyle/>
          <a:p>
            <a:r>
              <a:rPr lang="en-US"/>
              <a:t>Using Copilot for Unit Tests</a:t>
            </a:r>
          </a:p>
        </p:txBody>
      </p:sp>
      <p:sp>
        <p:nvSpPr>
          <p:cNvPr id="3" name="Espaço Reservado para Texto 2">
            <a:extLst>
              <a:ext uri="{FF2B5EF4-FFF2-40B4-BE49-F238E27FC236}">
                <a16:creationId xmlns:a16="http://schemas.microsoft.com/office/drawing/2014/main" id="{3E63DA47-0C6D-3167-270D-408C97230B10}"/>
              </a:ext>
            </a:extLst>
          </p:cNvPr>
          <p:cNvSpPr>
            <a:spLocks noGrp="1"/>
          </p:cNvSpPr>
          <p:nvPr>
            <p:ph type="body" sz="quarter" idx="12"/>
          </p:nvPr>
        </p:nvSpPr>
        <p:spPr>
          <a:xfrm>
            <a:off x="490193" y="1066408"/>
            <a:ext cx="11491275" cy="5326907"/>
          </a:xfrm>
        </p:spPr>
        <p:txBody>
          <a:bodyPr/>
          <a:lstStyle/>
          <a:p>
            <a:pPr marL="0" indent="0" algn="l" rtl="0" eaLnBrk="1" latinLnBrk="0" hangingPunct="1">
              <a:lnSpc>
                <a:spcPct val="150000"/>
              </a:lnSpc>
              <a:buNone/>
            </a:pPr>
            <a:r>
              <a:rPr lang="en-US" sz="2600">
                <a:solidFill>
                  <a:srgbClr val="FFFFFF"/>
                </a:solidFill>
                <a:effectLst/>
                <a:latin typeface="Segoe UI" panose="020B0502040204020203" pitchFamily="34" charset="0"/>
              </a:rPr>
              <a:t>We have now resolved this particular issue and improved our unit test slightly.</a:t>
            </a:r>
          </a:p>
          <a:p>
            <a:pPr marL="0" indent="0" algn="l" rtl="0" eaLnBrk="1" latinLnBrk="0" hangingPunct="1">
              <a:lnSpc>
                <a:spcPct val="150000"/>
              </a:lnSpc>
              <a:buNone/>
            </a:pPr>
            <a:r>
              <a:rPr lang="en-US" sz="2600">
                <a:solidFill>
                  <a:srgbClr val="FFFFFF"/>
                </a:solidFill>
                <a:effectLst/>
                <a:latin typeface="Segoe UI" panose="020B0502040204020203" pitchFamily="34" charset="0"/>
              </a:rPr>
              <a:t>However, there are still other problems, which raises the question:</a:t>
            </a:r>
          </a:p>
          <a:p>
            <a:pPr marL="0" indent="0" algn="l" rtl="0" eaLnBrk="1" latinLnBrk="0" hangingPunct="1">
              <a:lnSpc>
                <a:spcPct val="150000"/>
              </a:lnSpc>
              <a:buNone/>
            </a:pPr>
            <a:endParaRPr lang="en-US" sz="2600">
              <a:solidFill>
                <a:srgbClr val="FFFFFF"/>
              </a:solidFill>
              <a:effectLst/>
              <a:latin typeface="Segoe UI" panose="020B0502040204020203" pitchFamily="34" charset="0"/>
            </a:endParaRPr>
          </a:p>
          <a:p>
            <a:pPr marL="0" indent="0" algn="l" rtl="0" eaLnBrk="1" latinLnBrk="0" hangingPunct="1">
              <a:lnSpc>
                <a:spcPct val="150000"/>
              </a:lnSpc>
              <a:buNone/>
            </a:pPr>
            <a:r>
              <a:rPr lang="en-US" sz="2600">
                <a:solidFill>
                  <a:srgbClr val="FFFFFF"/>
                </a:solidFill>
                <a:effectLst/>
                <a:latin typeface="Segoe UI" panose="020B0502040204020203" pitchFamily="34" charset="0"/>
              </a:rPr>
              <a:t>Do I need to continuously interact with and guide Copilot for every new test I create to prevent errors?</a:t>
            </a:r>
          </a:p>
          <a:p>
            <a:pPr marL="0" indent="0" algn="l" rtl="0" eaLnBrk="1" latinLnBrk="0" hangingPunct="1">
              <a:lnSpc>
                <a:spcPct val="150000"/>
              </a:lnSpc>
              <a:buNone/>
            </a:pPr>
            <a:endParaRPr lang="en-US" sz="2600">
              <a:solidFill>
                <a:srgbClr val="FFFFFF"/>
              </a:solidFill>
              <a:effectLst/>
              <a:latin typeface="Segoe UI" panose="020B0502040204020203" pitchFamily="34" charset="0"/>
            </a:endParaRPr>
          </a:p>
          <a:p>
            <a:pPr marL="0" indent="0" algn="l" rtl="0" eaLnBrk="1" latinLnBrk="0" hangingPunct="1">
              <a:lnSpc>
                <a:spcPct val="150000"/>
              </a:lnSpc>
              <a:buNone/>
            </a:pPr>
            <a:r>
              <a:rPr lang="en-US" sz="2600">
                <a:solidFill>
                  <a:srgbClr val="FFFFFF"/>
                </a:solidFill>
                <a:effectLst/>
                <a:latin typeface="Segoe UI" panose="020B0502040204020203" pitchFamily="34" charset="0"/>
              </a:rPr>
              <a:t>Not necessarily. To address this, we can develop custom prompt files that provide Copilot with instructions from the outset, ensuring it consistently adheres to our project’s guidelines.</a:t>
            </a:r>
          </a:p>
        </p:txBody>
      </p:sp>
    </p:spTree>
    <p:extLst>
      <p:ext uri="{BB962C8B-B14F-4D97-AF65-F5344CB8AC3E}">
        <p14:creationId xmlns:p14="http://schemas.microsoft.com/office/powerpoint/2010/main" val="19734867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A4062-0DF1-65E0-7DD1-F402E2F371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6B338F-A7ED-3164-9EEF-E4D12121D0EC}"/>
              </a:ext>
            </a:extLst>
          </p:cNvPr>
          <p:cNvSpPr>
            <a:spLocks noGrp="1"/>
          </p:cNvSpPr>
          <p:nvPr>
            <p:ph type="title"/>
          </p:nvPr>
        </p:nvSpPr>
        <p:spPr/>
        <p:txBody>
          <a:bodyPr/>
          <a:lstStyle/>
          <a:p>
            <a:r>
              <a:rPr lang="en-US"/>
              <a:t>Using Copilot for Unit Tests</a:t>
            </a:r>
          </a:p>
        </p:txBody>
      </p:sp>
      <p:sp>
        <p:nvSpPr>
          <p:cNvPr id="3" name="Espaço Reservado para Texto 2">
            <a:extLst>
              <a:ext uri="{FF2B5EF4-FFF2-40B4-BE49-F238E27FC236}">
                <a16:creationId xmlns:a16="http://schemas.microsoft.com/office/drawing/2014/main" id="{94D1467E-B9BC-BF1D-A5F2-C9F1B923B2A8}"/>
              </a:ext>
            </a:extLst>
          </p:cNvPr>
          <p:cNvSpPr>
            <a:spLocks noGrp="1"/>
          </p:cNvSpPr>
          <p:nvPr>
            <p:ph type="body" sz="quarter" idx="12"/>
          </p:nvPr>
        </p:nvSpPr>
        <p:spPr>
          <a:xfrm>
            <a:off x="490193" y="1066408"/>
            <a:ext cx="11491275" cy="1194879"/>
          </a:xfrm>
        </p:spPr>
        <p:txBody>
          <a:bodyPr/>
          <a:lstStyle/>
          <a:p>
            <a:pPr marL="0" indent="0" algn="l" rtl="0" eaLnBrk="1" latinLnBrk="0" hangingPunct="1">
              <a:lnSpc>
                <a:spcPct val="150000"/>
              </a:lnSpc>
              <a:buNone/>
            </a:pPr>
            <a:r>
              <a:rPr lang="en-US" sz="1800">
                <a:solidFill>
                  <a:srgbClr val="FFFFFF"/>
                </a:solidFill>
                <a:effectLst/>
                <a:latin typeface="Segoe UI" panose="020B0502040204020203" pitchFamily="34" charset="0"/>
              </a:rPr>
              <a:t>Initially, we prepare our prompt file containing the necessary instructions.</a:t>
            </a:r>
          </a:p>
          <a:p>
            <a:pPr marL="0" indent="0" algn="l" rtl="0" eaLnBrk="1" latinLnBrk="0" hangingPunct="1">
              <a:lnSpc>
                <a:spcPct val="150000"/>
              </a:lnSpc>
              <a:buNone/>
            </a:pPr>
            <a:r>
              <a:rPr lang="en-US" sz="1800">
                <a:solidFill>
                  <a:srgbClr val="FFFFFF"/>
                </a:solidFill>
                <a:effectLst/>
                <a:latin typeface="Segoe UI" panose="020B0502040204020203" pitchFamily="34" charset="0"/>
              </a:rPr>
              <a:t>​Next, prior to submitting the prompt, we use the Add Context button to include this prompt file and send it to Copilot along with our prompt.</a:t>
            </a:r>
          </a:p>
        </p:txBody>
      </p:sp>
      <p:pic>
        <p:nvPicPr>
          <p:cNvPr id="5" name="Imagem 4">
            <a:extLst>
              <a:ext uri="{FF2B5EF4-FFF2-40B4-BE49-F238E27FC236}">
                <a16:creationId xmlns:a16="http://schemas.microsoft.com/office/drawing/2014/main" id="{AF4068DB-2DAF-72E4-882E-5B62E3F20684}"/>
              </a:ext>
            </a:extLst>
          </p:cNvPr>
          <p:cNvPicPr>
            <a:picLocks noChangeAspect="1"/>
          </p:cNvPicPr>
          <p:nvPr/>
        </p:nvPicPr>
        <p:blipFill>
          <a:blip r:embed="rId2"/>
          <a:stretch>
            <a:fillRect/>
          </a:stretch>
        </p:blipFill>
        <p:spPr>
          <a:xfrm>
            <a:off x="905759" y="2300877"/>
            <a:ext cx="10380482" cy="4591674"/>
          </a:xfrm>
          <a:prstGeom prst="rect">
            <a:avLst/>
          </a:prstGeom>
        </p:spPr>
      </p:pic>
    </p:spTree>
    <p:extLst>
      <p:ext uri="{BB962C8B-B14F-4D97-AF65-F5344CB8AC3E}">
        <p14:creationId xmlns:p14="http://schemas.microsoft.com/office/powerpoint/2010/main" val="50219643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99E383F-28D2-C3D2-097E-737386028468}"/>
              </a:ext>
            </a:extLst>
          </p:cNvPr>
          <p:cNvSpPr>
            <a:spLocks noGrp="1"/>
          </p:cNvSpPr>
          <p:nvPr>
            <p:ph type="title"/>
          </p:nvPr>
        </p:nvSpPr>
        <p:spPr>
          <a:xfrm>
            <a:off x="569911" y="3384610"/>
            <a:ext cx="8193024" cy="615553"/>
          </a:xfrm>
        </p:spPr>
        <p:txBody>
          <a:bodyPr/>
          <a:lstStyle/>
          <a:p>
            <a:r>
              <a:rPr lang="en-US"/>
              <a:t>Prompt Engineering</a:t>
            </a:r>
          </a:p>
        </p:txBody>
      </p:sp>
    </p:spTree>
    <p:extLst>
      <p:ext uri="{BB962C8B-B14F-4D97-AF65-F5344CB8AC3E}">
        <p14:creationId xmlns:p14="http://schemas.microsoft.com/office/powerpoint/2010/main" val="227013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B4E20CF5-6432-685B-BA90-A23E297F8FC1}"/>
              </a:ext>
            </a:extLst>
          </p:cNvPr>
          <p:cNvSpPr>
            <a:spLocks noGrp="1"/>
          </p:cNvSpPr>
          <p:nvPr>
            <p:ph type="title"/>
          </p:nvPr>
        </p:nvSpPr>
        <p:spPr/>
        <p:txBody>
          <a:bodyPr/>
          <a:lstStyle/>
          <a:p>
            <a:r>
              <a:rPr lang="en-US"/>
              <a:t>Prompt Engineering</a:t>
            </a:r>
          </a:p>
        </p:txBody>
      </p:sp>
      <p:sp>
        <p:nvSpPr>
          <p:cNvPr id="7" name="Espaço Reservado para Texto 6">
            <a:extLst>
              <a:ext uri="{FF2B5EF4-FFF2-40B4-BE49-F238E27FC236}">
                <a16:creationId xmlns:a16="http://schemas.microsoft.com/office/drawing/2014/main" id="{4D22482E-7521-0826-4A7A-13DE5F8781BD}"/>
              </a:ext>
            </a:extLst>
          </p:cNvPr>
          <p:cNvSpPr>
            <a:spLocks noGrp="1"/>
          </p:cNvSpPr>
          <p:nvPr>
            <p:ph type="body" sz="quarter" idx="12"/>
          </p:nvPr>
        </p:nvSpPr>
        <p:spPr>
          <a:xfrm>
            <a:off x="588262" y="1306865"/>
            <a:ext cx="8193024" cy="4518866"/>
          </a:xfrm>
        </p:spPr>
        <p:txBody>
          <a:bodyPr/>
          <a:lstStyle/>
          <a:p>
            <a:pPr marL="0" indent="0">
              <a:buNone/>
            </a:pPr>
            <a:r>
              <a:rPr lang="en-US" sz="1800"/>
              <a:t>One of the vital parts of using LLMs is prompt engineering.</a:t>
            </a:r>
          </a:p>
          <a:p>
            <a:pPr marL="0" indent="0">
              <a:buNone/>
            </a:pPr>
            <a:endParaRPr lang="en-US" sz="1800"/>
          </a:p>
          <a:p>
            <a:pPr marL="0" indent="0">
              <a:buNone/>
            </a:pPr>
            <a:r>
              <a:rPr lang="en-US" sz="1800"/>
              <a:t>Prompt engineering is about:</a:t>
            </a:r>
          </a:p>
          <a:p>
            <a:pPr marL="0" indent="0">
              <a:buNone/>
            </a:pPr>
            <a:r>
              <a:rPr lang="en-US" sz="1800" b="1"/>
              <a:t>Clarity</a:t>
            </a:r>
            <a:r>
              <a:rPr lang="en-US" sz="1800"/>
              <a:t>: Making your intent obvious to the model</a:t>
            </a:r>
          </a:p>
          <a:p>
            <a:pPr marL="0" indent="0">
              <a:buNone/>
            </a:pPr>
            <a:r>
              <a:rPr lang="en-US" sz="1800" b="1"/>
              <a:t>Specificity:</a:t>
            </a:r>
            <a:r>
              <a:rPr lang="en-US" sz="1800"/>
              <a:t> Avoiding vague or overly broad instructions</a:t>
            </a:r>
          </a:p>
          <a:p>
            <a:pPr marL="0" indent="0">
              <a:buNone/>
            </a:pPr>
            <a:r>
              <a:rPr lang="en-US" sz="1800" b="1"/>
              <a:t>Structure: </a:t>
            </a:r>
            <a:r>
              <a:rPr lang="en-US" sz="1800"/>
              <a:t>Using formatting, examples, or constraints to guide the output</a:t>
            </a:r>
          </a:p>
          <a:p>
            <a:pPr marL="0" indent="0">
              <a:buNone/>
            </a:pPr>
            <a:r>
              <a:rPr lang="en-US" sz="1800" b="1"/>
              <a:t>Iteration: </a:t>
            </a:r>
            <a:r>
              <a:rPr lang="en-US" sz="1800"/>
              <a:t>Refining prompts based on results to improve performance</a:t>
            </a:r>
          </a:p>
          <a:p>
            <a:pPr marL="0" indent="0">
              <a:buNone/>
            </a:pPr>
            <a:endParaRPr lang="en-US" sz="1800"/>
          </a:p>
          <a:p>
            <a:pPr marL="0" indent="0">
              <a:buNone/>
            </a:pPr>
            <a:r>
              <a:rPr lang="en-US" sz="1800"/>
              <a:t>Prompt engineering requires study and is challenging at first, but the good part is that you can use LLMs to generate prompts to use the LLM again. This strategy is called Prompt Bootstrapping</a:t>
            </a:r>
          </a:p>
        </p:txBody>
      </p:sp>
    </p:spTree>
    <p:extLst>
      <p:ext uri="{BB962C8B-B14F-4D97-AF65-F5344CB8AC3E}">
        <p14:creationId xmlns:p14="http://schemas.microsoft.com/office/powerpoint/2010/main" val="301333590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2B8DF-24FF-9964-4FBC-67357FEA580D}"/>
              </a:ext>
            </a:extLst>
          </p:cNvPr>
          <p:cNvSpPr>
            <a:spLocks noGrp="1"/>
          </p:cNvSpPr>
          <p:nvPr>
            <p:ph type="title"/>
          </p:nvPr>
        </p:nvSpPr>
        <p:spPr/>
        <p:txBody>
          <a:bodyPr/>
          <a:lstStyle/>
          <a:p>
            <a:r>
              <a:rPr lang="en-US"/>
              <a:t>Prompt Engineering</a:t>
            </a:r>
          </a:p>
        </p:txBody>
      </p:sp>
      <p:sp>
        <p:nvSpPr>
          <p:cNvPr id="3" name="Espaço Reservado para Texto 2">
            <a:extLst>
              <a:ext uri="{FF2B5EF4-FFF2-40B4-BE49-F238E27FC236}">
                <a16:creationId xmlns:a16="http://schemas.microsoft.com/office/drawing/2014/main" id="{FF4A46F2-6088-1328-D104-FD4EA7F8B876}"/>
              </a:ext>
            </a:extLst>
          </p:cNvPr>
          <p:cNvSpPr>
            <a:spLocks noGrp="1"/>
          </p:cNvSpPr>
          <p:nvPr>
            <p:ph type="body" sz="quarter" idx="12"/>
          </p:nvPr>
        </p:nvSpPr>
        <p:spPr>
          <a:xfrm>
            <a:off x="588262" y="1108903"/>
            <a:ext cx="11251804" cy="866006"/>
          </a:xfrm>
        </p:spPr>
        <p:txBody>
          <a:bodyPr/>
          <a:lstStyle/>
          <a:p>
            <a:pPr marL="0" indent="0">
              <a:buNone/>
            </a:pPr>
            <a:r>
              <a:rPr lang="en-US" sz="2000"/>
              <a:t>Let’s go back to our previous example, but instead of writing the reusable prompt, let’s ask for the copilot itself to write for us</a:t>
            </a:r>
          </a:p>
        </p:txBody>
      </p:sp>
      <p:pic>
        <p:nvPicPr>
          <p:cNvPr id="5" name="Imagem 4">
            <a:extLst>
              <a:ext uri="{FF2B5EF4-FFF2-40B4-BE49-F238E27FC236}">
                <a16:creationId xmlns:a16="http://schemas.microsoft.com/office/drawing/2014/main" id="{CEAF3FD3-8F3F-6831-EFD7-43CD91EB1F02}"/>
              </a:ext>
            </a:extLst>
          </p:cNvPr>
          <p:cNvPicPr>
            <a:picLocks noChangeAspect="1"/>
          </p:cNvPicPr>
          <p:nvPr/>
        </p:nvPicPr>
        <p:blipFill>
          <a:blip r:embed="rId2"/>
          <a:stretch>
            <a:fillRect/>
          </a:stretch>
        </p:blipFill>
        <p:spPr>
          <a:xfrm>
            <a:off x="6096000" y="2190819"/>
            <a:ext cx="5807342" cy="4462430"/>
          </a:xfrm>
          <a:prstGeom prst="rect">
            <a:avLst/>
          </a:prstGeom>
        </p:spPr>
      </p:pic>
      <p:sp>
        <p:nvSpPr>
          <p:cNvPr id="6" name="CaixaDeTexto 5">
            <a:extLst>
              <a:ext uri="{FF2B5EF4-FFF2-40B4-BE49-F238E27FC236}">
                <a16:creationId xmlns:a16="http://schemas.microsoft.com/office/drawing/2014/main" id="{C453A613-0C9C-8FDF-C60F-F035CB6F36CF}"/>
              </a:ext>
            </a:extLst>
          </p:cNvPr>
          <p:cNvSpPr txBox="1"/>
          <p:nvPr/>
        </p:nvSpPr>
        <p:spPr>
          <a:xfrm>
            <a:off x="588262" y="2690336"/>
            <a:ext cx="5265783" cy="1477328"/>
          </a:xfrm>
          <a:prstGeom prst="rect">
            <a:avLst/>
          </a:prstGeom>
          <a:noFill/>
        </p:spPr>
        <p:txBody>
          <a:bodyPr wrap="square" lIns="0" tIns="0" rIns="0" bIns="0" rtlCol="0">
            <a:spAutoFit/>
          </a:bodyPr>
          <a:lstStyle/>
          <a:p>
            <a:pPr algn="l"/>
            <a:r>
              <a:rPr lang="en-US" sz="2400">
                <a:solidFill>
                  <a:srgbClr val="FFFFFF"/>
                </a:solidFill>
                <a:effectLst/>
                <a:latin typeface="Segoe UI" panose="020B0502040204020203" pitchFamily="34" charset="0"/>
              </a:rPr>
              <a:t>Requesting Copilot to create the prompt results in a higher-quality prompt that adheres to several key principles of effective prompt engineering.</a:t>
            </a:r>
            <a:endParaRPr lang="en-US" sz="2400"/>
          </a:p>
        </p:txBody>
      </p:sp>
    </p:spTree>
    <p:extLst>
      <p:ext uri="{BB962C8B-B14F-4D97-AF65-F5344CB8AC3E}">
        <p14:creationId xmlns:p14="http://schemas.microsoft.com/office/powerpoint/2010/main" val="127471881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B72E0-F3EF-84A0-33C5-1263EACD7F3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F3E803-3B51-E1BE-5A4B-5D902FE23ACC}"/>
              </a:ext>
            </a:extLst>
          </p:cNvPr>
          <p:cNvSpPr>
            <a:spLocks noGrp="1"/>
          </p:cNvSpPr>
          <p:nvPr>
            <p:ph type="title"/>
          </p:nvPr>
        </p:nvSpPr>
        <p:spPr/>
        <p:txBody>
          <a:bodyPr/>
          <a:lstStyle/>
          <a:p>
            <a:r>
              <a:rPr lang="en-US"/>
              <a:t>Prompt Engineering</a:t>
            </a:r>
          </a:p>
        </p:txBody>
      </p:sp>
      <p:sp>
        <p:nvSpPr>
          <p:cNvPr id="3" name="Espaço Reservado para Texto 2">
            <a:extLst>
              <a:ext uri="{FF2B5EF4-FFF2-40B4-BE49-F238E27FC236}">
                <a16:creationId xmlns:a16="http://schemas.microsoft.com/office/drawing/2014/main" id="{B5357F44-12D0-8C36-1163-2C3711DF0CA4}"/>
              </a:ext>
            </a:extLst>
          </p:cNvPr>
          <p:cNvSpPr>
            <a:spLocks noGrp="1"/>
          </p:cNvSpPr>
          <p:nvPr>
            <p:ph type="body" sz="quarter" idx="12"/>
          </p:nvPr>
        </p:nvSpPr>
        <p:spPr>
          <a:xfrm>
            <a:off x="588262" y="1108903"/>
            <a:ext cx="11251804" cy="3661060"/>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As the project advances and we refine our instructions for creating unit tests, the results will steadily improve.</a:t>
            </a:r>
          </a:p>
          <a:p>
            <a:pPr marL="0" indent="0" algn="l" rtl="0" eaLnBrk="1" latinLnBrk="0" hangingPunct="1">
              <a:lnSpc>
                <a:spcPct val="150000"/>
              </a:lnSpc>
              <a:buNone/>
            </a:pPr>
            <a:r>
              <a:rPr lang="en-US" sz="2000">
                <a:solidFill>
                  <a:srgbClr val="FFFFFF"/>
                </a:solidFill>
                <a:effectLst/>
                <a:latin typeface="Segoe UI" panose="020B0502040204020203" pitchFamily="34" charset="0"/>
              </a:rPr>
              <a:t>​</a:t>
            </a:r>
          </a:p>
          <a:p>
            <a:pPr marL="0" indent="0" algn="l" rtl="0" eaLnBrk="1" latinLnBrk="0" hangingPunct="1">
              <a:lnSpc>
                <a:spcPct val="150000"/>
              </a:lnSpc>
              <a:buNone/>
            </a:pPr>
            <a:r>
              <a:rPr lang="en-US" sz="2000">
                <a:solidFill>
                  <a:srgbClr val="FFFFFF"/>
                </a:solidFill>
                <a:effectLst/>
                <a:latin typeface="Segoe UI" panose="020B0502040204020203" pitchFamily="34" charset="0"/>
              </a:rPr>
              <a:t>Furthermore, these prompts can be distributed across different projects or shared with team members to speed up test automation across the organisation and broader community.</a:t>
            </a:r>
          </a:p>
          <a:p>
            <a:pPr marL="0" indent="0" algn="l" rtl="0" eaLnBrk="1" latinLnBrk="0" hangingPunct="1">
              <a:lnSpc>
                <a:spcPct val="150000"/>
              </a:lnSpc>
              <a:buNone/>
            </a:pPr>
            <a:r>
              <a:rPr lang="en-US" sz="2000">
                <a:solidFill>
                  <a:srgbClr val="FFFFFF"/>
                </a:solidFill>
                <a:effectLst/>
                <a:latin typeface="Segoe UI" panose="020B0502040204020203" pitchFamily="34" charset="0"/>
              </a:rPr>
              <a:t>​</a:t>
            </a:r>
          </a:p>
          <a:p>
            <a:pPr marL="0" indent="0" algn="l" rtl="0" eaLnBrk="1" latinLnBrk="0" hangingPunct="1">
              <a:lnSpc>
                <a:spcPct val="150000"/>
              </a:lnSpc>
              <a:buNone/>
            </a:pPr>
            <a:r>
              <a:rPr lang="en-US" sz="2000">
                <a:solidFill>
                  <a:srgbClr val="FFFFFF"/>
                </a:solidFill>
                <a:effectLst/>
                <a:latin typeface="Segoe UI" panose="020B0502040204020203" pitchFamily="34" charset="0"/>
              </a:rPr>
              <a:t>In addition, Prompt Bootstrapping simplifies the process of developing effective prompts, even for those with limited training.</a:t>
            </a:r>
            <a:endParaRPr lang="en-US" sz="2000"/>
          </a:p>
        </p:txBody>
      </p:sp>
    </p:spTree>
    <p:extLst>
      <p:ext uri="{BB962C8B-B14F-4D97-AF65-F5344CB8AC3E}">
        <p14:creationId xmlns:p14="http://schemas.microsoft.com/office/powerpoint/2010/main" val="93217465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CF4DD0-74D2-F3F5-B245-BEE2BA2C18DD}"/>
              </a:ext>
            </a:extLst>
          </p:cNvPr>
          <p:cNvSpPr>
            <a:spLocks noGrp="1"/>
          </p:cNvSpPr>
          <p:nvPr>
            <p:ph type="title"/>
          </p:nvPr>
        </p:nvSpPr>
        <p:spPr/>
        <p:txBody>
          <a:bodyPr/>
          <a:lstStyle/>
          <a:p>
            <a:r>
              <a:rPr lang="en-US"/>
              <a:t>Prompt Engineering</a:t>
            </a:r>
          </a:p>
        </p:txBody>
      </p:sp>
      <p:sp>
        <p:nvSpPr>
          <p:cNvPr id="3" name="Espaço Reservado para Texto 2">
            <a:extLst>
              <a:ext uri="{FF2B5EF4-FFF2-40B4-BE49-F238E27FC236}">
                <a16:creationId xmlns:a16="http://schemas.microsoft.com/office/drawing/2014/main" id="{36DAAE09-0A21-6B08-3FE1-14F24D581CDB}"/>
              </a:ext>
            </a:extLst>
          </p:cNvPr>
          <p:cNvSpPr>
            <a:spLocks noGrp="1"/>
          </p:cNvSpPr>
          <p:nvPr>
            <p:ph type="body" sz="quarter" idx="12"/>
          </p:nvPr>
        </p:nvSpPr>
        <p:spPr>
          <a:xfrm>
            <a:off x="588261" y="1288012"/>
            <a:ext cx="11383779" cy="779381"/>
          </a:xfrm>
        </p:spPr>
        <p:txBody>
          <a:bodyPr/>
          <a:lstStyle/>
          <a:p>
            <a:pPr marL="0" indent="0">
              <a:buNone/>
            </a:pPr>
            <a:r>
              <a:rPr lang="en-US" sz="1800"/>
              <a:t>Below, we can see unit tests generated with a full set of instructions refined over time, we can see that we have much cleaner tests that follow our project guidelines.</a:t>
            </a:r>
          </a:p>
        </p:txBody>
      </p:sp>
      <p:pic>
        <p:nvPicPr>
          <p:cNvPr id="5" name="Imagem 4">
            <a:extLst>
              <a:ext uri="{FF2B5EF4-FFF2-40B4-BE49-F238E27FC236}">
                <a16:creationId xmlns:a16="http://schemas.microsoft.com/office/drawing/2014/main" id="{FA110862-672B-1C39-2B08-1336975FE037}"/>
              </a:ext>
            </a:extLst>
          </p:cNvPr>
          <p:cNvPicPr>
            <a:picLocks noChangeAspect="1"/>
          </p:cNvPicPr>
          <p:nvPr/>
        </p:nvPicPr>
        <p:blipFill>
          <a:blip r:embed="rId2"/>
          <a:stretch>
            <a:fillRect/>
          </a:stretch>
        </p:blipFill>
        <p:spPr>
          <a:xfrm>
            <a:off x="1187777" y="2267844"/>
            <a:ext cx="9816445" cy="4257615"/>
          </a:xfrm>
          <a:prstGeom prst="rect">
            <a:avLst/>
          </a:prstGeom>
        </p:spPr>
      </p:pic>
    </p:spTree>
    <p:extLst>
      <p:ext uri="{BB962C8B-B14F-4D97-AF65-F5344CB8AC3E}">
        <p14:creationId xmlns:p14="http://schemas.microsoft.com/office/powerpoint/2010/main" val="198745835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C593647-D4EA-BD6C-90FA-71CF0800B44F}"/>
              </a:ext>
            </a:extLst>
          </p:cNvPr>
          <p:cNvSpPr>
            <a:spLocks noGrp="1"/>
          </p:cNvSpPr>
          <p:nvPr>
            <p:ph type="title"/>
          </p:nvPr>
        </p:nvSpPr>
        <p:spPr>
          <a:xfrm>
            <a:off x="569911" y="2153504"/>
            <a:ext cx="8193024" cy="1846659"/>
          </a:xfrm>
        </p:spPr>
        <p:txBody>
          <a:bodyPr/>
          <a:lstStyle/>
          <a:p>
            <a:r>
              <a:rPr lang="en-US"/>
              <a:t>Cool, now that Copilot created the tests for me, I just have to commit and…</a:t>
            </a:r>
          </a:p>
        </p:txBody>
      </p:sp>
    </p:spTree>
    <p:extLst>
      <p:ext uri="{BB962C8B-B14F-4D97-AF65-F5344CB8AC3E}">
        <p14:creationId xmlns:p14="http://schemas.microsoft.com/office/powerpoint/2010/main" val="414716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CF36CF0-5A37-A3D4-CF8F-6D8E6CFC6E6F}"/>
              </a:ext>
            </a:extLst>
          </p:cNvPr>
          <p:cNvSpPr>
            <a:spLocks noGrp="1"/>
          </p:cNvSpPr>
          <p:nvPr>
            <p:ph type="title"/>
          </p:nvPr>
        </p:nvSpPr>
        <p:spPr>
          <a:xfrm>
            <a:off x="588261" y="585216"/>
            <a:ext cx="10771037" cy="615553"/>
          </a:xfrm>
        </p:spPr>
        <p:txBody>
          <a:bodyPr/>
          <a:lstStyle/>
          <a:p>
            <a:r>
              <a:rPr lang="en-US"/>
              <a:t>No, you should ALWAYS review every piece of code that GitHub Copilot generates</a:t>
            </a:r>
          </a:p>
        </p:txBody>
      </p:sp>
      <p:sp>
        <p:nvSpPr>
          <p:cNvPr id="7" name="Espaço Reservado para Texto 6">
            <a:extLst>
              <a:ext uri="{FF2B5EF4-FFF2-40B4-BE49-F238E27FC236}">
                <a16:creationId xmlns:a16="http://schemas.microsoft.com/office/drawing/2014/main" id="{CE207097-007D-0201-5519-1A0EFC69B556}"/>
              </a:ext>
            </a:extLst>
          </p:cNvPr>
          <p:cNvSpPr>
            <a:spLocks noGrp="1"/>
          </p:cNvSpPr>
          <p:nvPr>
            <p:ph type="body" sz="quarter" idx="12"/>
          </p:nvPr>
        </p:nvSpPr>
        <p:spPr>
          <a:xfrm>
            <a:off x="584199" y="1589670"/>
            <a:ext cx="10771036" cy="3272371"/>
          </a:xfrm>
        </p:spPr>
        <p:txBody>
          <a:bodyPr/>
          <a:lstStyle/>
          <a:p>
            <a:pPr marL="0" indent="0" algn="l" rtl="0" eaLnBrk="1" latinLnBrk="0" hangingPunct="1">
              <a:lnSpc>
                <a:spcPct val="150000"/>
              </a:lnSpc>
              <a:buNone/>
            </a:pPr>
            <a:r>
              <a:rPr lang="en-US" sz="1800">
                <a:solidFill>
                  <a:srgbClr val="FFFFFF"/>
                </a:solidFill>
                <a:effectLst/>
                <a:latin typeface="Segoe UI" panose="020B0502040204020203" pitchFamily="34" charset="0"/>
              </a:rPr>
              <a:t>Although Copilot demonstrates impressive intelligence, it may not fully grasp the complete context of your project, security needs, or uncommon scenarios.</a:t>
            </a:r>
          </a:p>
          <a:p>
            <a:pPr marL="0" indent="0" algn="l" rtl="0" eaLnBrk="1" latinLnBrk="0" hangingPunct="1">
              <a:lnSpc>
                <a:spcPct val="150000"/>
              </a:lnSpc>
              <a:buNone/>
            </a:pPr>
            <a:endParaRPr lang="en-US" sz="1800">
              <a:solidFill>
                <a:srgbClr val="FFFFFF"/>
              </a:solidFill>
              <a:effectLst/>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Copilot can generate code that is syntactically accurate but </a:t>
            </a:r>
            <a:r>
              <a:rPr lang="en-US" sz="1800" b="1">
                <a:solidFill>
                  <a:srgbClr val="FFFFFF"/>
                </a:solidFill>
                <a:effectLst/>
                <a:latin typeface="Segoe UI" panose="020B0502040204020203" pitchFamily="34" charset="0"/>
              </a:rPr>
              <a:t>functionally incorrect</a:t>
            </a:r>
            <a:r>
              <a:rPr lang="en-US" sz="1800">
                <a:solidFill>
                  <a:srgbClr val="FFFFFF"/>
                </a:solidFill>
                <a:effectLst/>
                <a:latin typeface="Segoe UI" panose="020B0502040204020203" pitchFamily="34" charset="0"/>
              </a:rPr>
              <a:t>, potentially introduce </a:t>
            </a:r>
            <a:r>
              <a:rPr lang="en-US" sz="1800" b="1">
                <a:solidFill>
                  <a:srgbClr val="FFFFFF"/>
                </a:solidFill>
                <a:effectLst/>
                <a:latin typeface="Segoe UI" panose="020B0502040204020203" pitchFamily="34" charset="0"/>
              </a:rPr>
              <a:t>security weaknesses</a:t>
            </a:r>
            <a:r>
              <a:rPr lang="en-US" sz="1800">
                <a:solidFill>
                  <a:srgbClr val="FFFFFF"/>
                </a:solidFill>
                <a:effectLst/>
                <a:latin typeface="Segoe UI" panose="020B0502040204020203" pitchFamily="34" charset="0"/>
              </a:rPr>
              <a:t>, or overlook </a:t>
            </a:r>
            <a:r>
              <a:rPr lang="en-US" sz="1800" b="1">
                <a:solidFill>
                  <a:srgbClr val="FFFFFF"/>
                </a:solidFill>
                <a:effectLst/>
                <a:latin typeface="Segoe UI" panose="020B0502040204020203" pitchFamily="34" charset="0"/>
              </a:rPr>
              <a:t>best practices</a:t>
            </a:r>
            <a:r>
              <a:rPr lang="en-US" sz="1800">
                <a:solidFill>
                  <a:srgbClr val="FFFFFF"/>
                </a:solidFill>
                <a:effectLst/>
                <a:latin typeface="Segoe UI" panose="020B0502040204020203" pitchFamily="34" charset="0"/>
              </a:rPr>
              <a:t>, particularly in intricate systems.</a:t>
            </a:r>
          </a:p>
          <a:p>
            <a:pPr marL="0" indent="0" algn="l" rtl="0" eaLnBrk="1" latinLnBrk="0" hangingPunct="1">
              <a:lnSpc>
                <a:spcPct val="150000"/>
              </a:lnSpc>
              <a:buNone/>
            </a:pPr>
            <a:endParaRPr lang="en-US" sz="1800">
              <a:solidFill>
                <a:srgbClr val="FFFFFF"/>
              </a:solidFill>
              <a:effectLst/>
              <a:latin typeface="Segoe UI" panose="020B0502040204020203" pitchFamily="34" charset="0"/>
            </a:endParaRPr>
          </a:p>
          <a:p>
            <a:pPr marL="0" indent="0" algn="l" rtl="0" eaLnBrk="1" latinLnBrk="0" hangingPunct="1">
              <a:lnSpc>
                <a:spcPct val="150000"/>
              </a:lnSpc>
              <a:buNone/>
            </a:pPr>
            <a:r>
              <a:rPr lang="en-US" sz="1800">
                <a:solidFill>
                  <a:srgbClr val="FFFFFF"/>
                </a:solidFill>
                <a:effectLst/>
                <a:latin typeface="Segoe UI" panose="020B0502040204020203" pitchFamily="34" charset="0"/>
              </a:rPr>
              <a:t>Having a human review the code is essential to ensure it is secure, efficient, and matches your goals. Consider Copilot as a valuable helper rather than the ultimate decision-maker.</a:t>
            </a:r>
            <a:endParaRPr lang="en-US" sz="1800"/>
          </a:p>
        </p:txBody>
      </p:sp>
    </p:spTree>
    <p:extLst>
      <p:ext uri="{BB962C8B-B14F-4D97-AF65-F5344CB8AC3E}">
        <p14:creationId xmlns:p14="http://schemas.microsoft.com/office/powerpoint/2010/main" val="22998719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6196B-1A6C-43DF-2E5B-33D5E1CFA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9ADB0-3A24-2367-A761-3DC95F05B348}"/>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BE514149-0343-E285-9292-023622EA5B27}"/>
              </a:ext>
            </a:extLst>
          </p:cNvPr>
          <p:cNvSpPr>
            <a:spLocks noGrp="1"/>
          </p:cNvSpPr>
          <p:nvPr>
            <p:ph idx="1"/>
          </p:nvPr>
        </p:nvSpPr>
        <p:spPr/>
        <p:txBody>
          <a:bodyPr vert="horz" lIns="91440" tIns="45720" rIns="91440" bIns="45720" rtlCol="0" anchor="t">
            <a:normAutofit/>
          </a:bodyPr>
          <a:lstStyle/>
          <a:p>
            <a:pPr>
              <a:buNone/>
            </a:pPr>
            <a:r>
              <a:rPr lang="en-US" b="1">
                <a:ea typeface="+mn-lt"/>
                <a:cs typeface="+mn-lt"/>
              </a:rPr>
              <a:t>Risk Mitigation</a:t>
            </a:r>
            <a:endParaRPr lang="en-US"/>
          </a:p>
          <a:p>
            <a:pPr>
              <a:buNone/>
            </a:pPr>
            <a:r>
              <a:rPr lang="en-US">
                <a:ea typeface="+mn-lt"/>
                <a:cs typeface="+mn-lt"/>
              </a:rPr>
              <a:t>Prevents failures that could lead to financial, legal, or reputational damage.</a:t>
            </a:r>
            <a:endParaRPr lang="en-US"/>
          </a:p>
          <a:p>
            <a:endParaRPr lang="en-US"/>
          </a:p>
        </p:txBody>
      </p:sp>
      <p:pic>
        <p:nvPicPr>
          <p:cNvPr id="4" name="Picture 3" descr="A screenshot of a computer code&#10;&#10;AI-generated content may be incorrect.">
            <a:extLst>
              <a:ext uri="{FF2B5EF4-FFF2-40B4-BE49-F238E27FC236}">
                <a16:creationId xmlns:a16="http://schemas.microsoft.com/office/drawing/2014/main" id="{73DF8A97-77D5-7801-ADAA-71BA451216A1}"/>
              </a:ext>
            </a:extLst>
          </p:cNvPr>
          <p:cNvPicPr>
            <a:picLocks noChangeAspect="1"/>
          </p:cNvPicPr>
          <p:nvPr/>
        </p:nvPicPr>
        <p:blipFill>
          <a:blip r:embed="rId2"/>
          <a:stretch>
            <a:fillRect/>
          </a:stretch>
        </p:blipFill>
        <p:spPr>
          <a:xfrm>
            <a:off x="2642067" y="3435724"/>
            <a:ext cx="6638925" cy="2743200"/>
          </a:xfrm>
          <a:prstGeom prst="rect">
            <a:avLst/>
          </a:prstGeom>
        </p:spPr>
      </p:pic>
    </p:spTree>
    <p:extLst>
      <p:ext uri="{BB962C8B-B14F-4D97-AF65-F5344CB8AC3E}">
        <p14:creationId xmlns:p14="http://schemas.microsoft.com/office/powerpoint/2010/main" val="6255811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 Your Business Copilot, Not Your Overlord: Why Patience Still Rules in a  World of Breakneck">
            <a:extLst>
              <a:ext uri="{FF2B5EF4-FFF2-40B4-BE49-F238E27FC236}">
                <a16:creationId xmlns:a16="http://schemas.microsoft.com/office/drawing/2014/main" id="{C347E632-E3D1-4A23-F1AD-E3FC294AE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 y="10"/>
            <a:ext cx="12191980" cy="6857990"/>
          </a:xfrm>
          <a:prstGeom prst="ellipse">
            <a:avLst/>
          </a:prstGeom>
          <a:solidFill>
            <a:srgbClr val="FFFFFF"/>
          </a:solidFill>
        </p:spPr>
      </p:pic>
    </p:spTree>
    <p:extLst>
      <p:ext uri="{BB962C8B-B14F-4D97-AF65-F5344CB8AC3E}">
        <p14:creationId xmlns:p14="http://schemas.microsoft.com/office/powerpoint/2010/main" val="240948033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BEB7318-374B-0CF5-42CF-85EA85CB9F25}"/>
              </a:ext>
            </a:extLst>
          </p:cNvPr>
          <p:cNvSpPr>
            <a:spLocks noGrp="1"/>
          </p:cNvSpPr>
          <p:nvPr>
            <p:ph type="title"/>
          </p:nvPr>
        </p:nvSpPr>
        <p:spPr>
          <a:xfrm>
            <a:off x="569911" y="2769057"/>
            <a:ext cx="8193024" cy="1231106"/>
          </a:xfrm>
        </p:spPr>
        <p:txBody>
          <a:bodyPr/>
          <a:lstStyle/>
          <a:p>
            <a:r>
              <a:rPr lang="en-US"/>
              <a:t>Cool, now that I have unit tests, my software will always work as expected</a:t>
            </a:r>
          </a:p>
        </p:txBody>
      </p:sp>
    </p:spTree>
    <p:extLst>
      <p:ext uri="{BB962C8B-B14F-4D97-AF65-F5344CB8AC3E}">
        <p14:creationId xmlns:p14="http://schemas.microsoft.com/office/powerpoint/2010/main" val="27800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A67EFC-4467-6422-439D-50CDEA042670}"/>
              </a:ext>
            </a:extLst>
          </p:cNvPr>
          <p:cNvSpPr>
            <a:spLocks noGrp="1"/>
          </p:cNvSpPr>
          <p:nvPr>
            <p:ph type="title"/>
          </p:nvPr>
        </p:nvSpPr>
        <p:spPr/>
        <p:txBody>
          <a:bodyPr/>
          <a:lstStyle/>
          <a:p>
            <a:r>
              <a:rPr lang="en-US"/>
              <a:t>But no</a:t>
            </a:r>
          </a:p>
        </p:txBody>
      </p:sp>
      <p:pic>
        <p:nvPicPr>
          <p:cNvPr id="8" name="Picture 7" descr="Unit Tests vs Integration Tests - Understanding The Differences -  Developers, Designers &amp; Freelancers - FreelancingGig">
            <a:extLst>
              <a:ext uri="{FF2B5EF4-FFF2-40B4-BE49-F238E27FC236}">
                <a16:creationId xmlns:a16="http://schemas.microsoft.com/office/drawing/2014/main" id="{F9F42500-6549-A205-611D-F52ECB7F3BE4}"/>
              </a:ext>
            </a:extLst>
          </p:cNvPr>
          <p:cNvPicPr>
            <a:picLocks noChangeAspect="1"/>
          </p:cNvPicPr>
          <p:nvPr/>
        </p:nvPicPr>
        <p:blipFill>
          <a:blip r:embed="rId2"/>
          <a:stretch>
            <a:fillRect/>
          </a:stretch>
        </p:blipFill>
        <p:spPr>
          <a:xfrm>
            <a:off x="6355153" y="3906461"/>
            <a:ext cx="4852265" cy="2723738"/>
          </a:xfrm>
          <a:prstGeom prst="rect">
            <a:avLst/>
          </a:prstGeom>
        </p:spPr>
      </p:pic>
      <p:pic>
        <p:nvPicPr>
          <p:cNvPr id="9" name="Picture 8" descr="Unit, Integration, and End-to-End Testing: What's the Difference? | Twilio">
            <a:extLst>
              <a:ext uri="{FF2B5EF4-FFF2-40B4-BE49-F238E27FC236}">
                <a16:creationId xmlns:a16="http://schemas.microsoft.com/office/drawing/2014/main" id="{033D6D4E-7263-A83F-D334-4FC70800E5E9}"/>
              </a:ext>
            </a:extLst>
          </p:cNvPr>
          <p:cNvPicPr>
            <a:picLocks noChangeAspect="1"/>
          </p:cNvPicPr>
          <p:nvPr/>
        </p:nvPicPr>
        <p:blipFill>
          <a:blip r:embed="rId3"/>
          <a:stretch>
            <a:fillRect/>
          </a:stretch>
        </p:blipFill>
        <p:spPr>
          <a:xfrm>
            <a:off x="508784" y="1510284"/>
            <a:ext cx="4762500" cy="4762500"/>
          </a:xfrm>
          <a:prstGeom prst="rect">
            <a:avLst/>
          </a:prstGeom>
        </p:spPr>
      </p:pic>
      <p:pic>
        <p:nvPicPr>
          <p:cNvPr id="10" name="Picture 9" descr="softwaretesting #rongilbert #grumpygamer | Davide Manenti | 20 comments">
            <a:extLst>
              <a:ext uri="{FF2B5EF4-FFF2-40B4-BE49-F238E27FC236}">
                <a16:creationId xmlns:a16="http://schemas.microsoft.com/office/drawing/2014/main" id="{614FEB0A-A278-86FF-9E90-D81FE4796E15}"/>
              </a:ext>
            </a:extLst>
          </p:cNvPr>
          <p:cNvPicPr>
            <a:picLocks noChangeAspect="1"/>
          </p:cNvPicPr>
          <p:nvPr/>
        </p:nvPicPr>
        <p:blipFill>
          <a:blip r:embed="rId4"/>
          <a:stretch>
            <a:fillRect/>
          </a:stretch>
        </p:blipFill>
        <p:spPr>
          <a:xfrm>
            <a:off x="7015211" y="739104"/>
            <a:ext cx="3532147" cy="2833000"/>
          </a:xfrm>
          <a:prstGeom prst="rect">
            <a:avLst/>
          </a:prstGeom>
        </p:spPr>
      </p:pic>
    </p:spTree>
    <p:extLst>
      <p:ext uri="{BB962C8B-B14F-4D97-AF65-F5344CB8AC3E}">
        <p14:creationId xmlns:p14="http://schemas.microsoft.com/office/powerpoint/2010/main" val="41847750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a:extLst>
              <a:ext uri="{FF2B5EF4-FFF2-40B4-BE49-F238E27FC236}">
                <a16:creationId xmlns:a16="http://schemas.microsoft.com/office/drawing/2014/main" id="{0657958A-EB07-B30B-023F-EE78E4EE5132}"/>
              </a:ext>
            </a:extLst>
          </p:cNvPr>
          <p:cNvSpPr>
            <a:spLocks noGrp="1"/>
          </p:cNvSpPr>
          <p:nvPr>
            <p:ph type="title"/>
          </p:nvPr>
        </p:nvSpPr>
        <p:spPr>
          <a:xfrm>
            <a:off x="569911" y="3384610"/>
            <a:ext cx="8193024" cy="615553"/>
          </a:xfrm>
        </p:spPr>
        <p:txBody>
          <a:bodyPr/>
          <a:lstStyle/>
          <a:p>
            <a:r>
              <a:rPr lang="en-US"/>
              <a:t>Integration Testing</a:t>
            </a:r>
          </a:p>
        </p:txBody>
      </p:sp>
    </p:spTree>
    <p:extLst>
      <p:ext uri="{BB962C8B-B14F-4D97-AF65-F5344CB8AC3E}">
        <p14:creationId xmlns:p14="http://schemas.microsoft.com/office/powerpoint/2010/main" val="301819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0DEF33-E36C-28A0-4900-093E8E77D581}"/>
              </a:ext>
            </a:extLst>
          </p:cNvPr>
          <p:cNvSpPr>
            <a:spLocks noGrp="1"/>
          </p:cNvSpPr>
          <p:nvPr>
            <p:ph type="title"/>
          </p:nvPr>
        </p:nvSpPr>
        <p:spPr/>
        <p:txBody>
          <a:bodyPr/>
          <a:lstStyle/>
          <a:p>
            <a:r>
              <a:rPr lang="en-US"/>
              <a:t>Integration Tests</a:t>
            </a:r>
          </a:p>
        </p:txBody>
      </p:sp>
      <p:sp>
        <p:nvSpPr>
          <p:cNvPr id="7" name="Text Placeholder 6">
            <a:extLst>
              <a:ext uri="{FF2B5EF4-FFF2-40B4-BE49-F238E27FC236}">
                <a16:creationId xmlns:a16="http://schemas.microsoft.com/office/drawing/2014/main" id="{4593E4BA-2A9A-B756-836C-F866F1C806C8}"/>
              </a:ext>
            </a:extLst>
          </p:cNvPr>
          <p:cNvSpPr>
            <a:spLocks noGrp="1"/>
          </p:cNvSpPr>
          <p:nvPr>
            <p:ph type="body" sz="quarter" idx="12"/>
          </p:nvPr>
        </p:nvSpPr>
        <p:spPr>
          <a:xfrm>
            <a:off x="584198" y="1589670"/>
            <a:ext cx="11331281" cy="2147191"/>
          </a:xfrm>
        </p:spPr>
        <p:txBody>
          <a:bodyPr/>
          <a:lstStyle/>
          <a:p>
            <a:pPr marL="0" indent="0">
              <a:buNone/>
            </a:pPr>
            <a:r>
              <a:rPr lang="en-US" sz="2400"/>
              <a:t>Integration tests are a type of software testing that focuses on verifying how different components or modules of an application work together as a whole.</a:t>
            </a:r>
          </a:p>
          <a:p>
            <a:pPr marL="0" indent="0">
              <a:buNone/>
            </a:pPr>
            <a:endParaRPr lang="en-US" sz="2400"/>
          </a:p>
        </p:txBody>
      </p:sp>
      <p:sp>
        <p:nvSpPr>
          <p:cNvPr id="8" name="Rectangle: Rounded Corners 7">
            <a:extLst>
              <a:ext uri="{FF2B5EF4-FFF2-40B4-BE49-F238E27FC236}">
                <a16:creationId xmlns:a16="http://schemas.microsoft.com/office/drawing/2014/main" id="{905D717E-9853-B9BA-E1D1-C6D47CBB5BBD}"/>
              </a:ext>
            </a:extLst>
          </p:cNvPr>
          <p:cNvSpPr/>
          <p:nvPr/>
        </p:nvSpPr>
        <p:spPr bwMode="auto">
          <a:xfrm>
            <a:off x="2039550" y="3646552"/>
            <a:ext cx="3129699" cy="69667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Unit Tests</a:t>
            </a:r>
          </a:p>
        </p:txBody>
      </p:sp>
      <p:sp>
        <p:nvSpPr>
          <p:cNvPr id="9" name="Rectangle: Rounded Corners 8">
            <a:extLst>
              <a:ext uri="{FF2B5EF4-FFF2-40B4-BE49-F238E27FC236}">
                <a16:creationId xmlns:a16="http://schemas.microsoft.com/office/drawing/2014/main" id="{A52BCB9C-32A8-4E55-3BFD-16E4173BC5CA}"/>
              </a:ext>
            </a:extLst>
          </p:cNvPr>
          <p:cNvSpPr/>
          <p:nvPr/>
        </p:nvSpPr>
        <p:spPr bwMode="auto">
          <a:xfrm>
            <a:off x="7216437" y="3646551"/>
            <a:ext cx="3129699" cy="696677"/>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Integration Tests</a:t>
            </a:r>
          </a:p>
        </p:txBody>
      </p:sp>
      <p:sp>
        <p:nvSpPr>
          <p:cNvPr id="10" name="Rectangle: Rounded Corners 9">
            <a:extLst>
              <a:ext uri="{FF2B5EF4-FFF2-40B4-BE49-F238E27FC236}">
                <a16:creationId xmlns:a16="http://schemas.microsoft.com/office/drawing/2014/main" id="{B468EA11-077F-51F3-76A8-14E0E75DA834}"/>
              </a:ext>
            </a:extLst>
          </p:cNvPr>
          <p:cNvSpPr/>
          <p:nvPr/>
        </p:nvSpPr>
        <p:spPr bwMode="auto">
          <a:xfrm>
            <a:off x="2039550" y="5097066"/>
            <a:ext cx="3129699" cy="117571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Ensure that units </a:t>
            </a:r>
            <a:r>
              <a:rPr lang="en-US" sz="2400" b="1">
                <a:gradFill>
                  <a:gsLst>
                    <a:gs pos="0">
                      <a:srgbClr val="FFFFFF"/>
                    </a:gs>
                    <a:gs pos="100000">
                      <a:srgbClr val="FFFFFF"/>
                    </a:gs>
                  </a:gsLst>
                  <a:lin ang="5400000" scaled="0"/>
                </a:gradFill>
                <a:ea typeface="Segoe UI" pitchFamily="34" charset="0"/>
                <a:cs typeface="Segoe UI" pitchFamily="34" charset="0"/>
              </a:rPr>
              <a:t>work in isolation</a:t>
            </a:r>
          </a:p>
        </p:txBody>
      </p:sp>
      <p:sp>
        <p:nvSpPr>
          <p:cNvPr id="11" name="Rectangle: Rounded Corners 10">
            <a:extLst>
              <a:ext uri="{FF2B5EF4-FFF2-40B4-BE49-F238E27FC236}">
                <a16:creationId xmlns:a16="http://schemas.microsoft.com/office/drawing/2014/main" id="{5C2CE8A7-DFD1-2517-72F3-9784DE7C23FB}"/>
              </a:ext>
            </a:extLst>
          </p:cNvPr>
          <p:cNvSpPr/>
          <p:nvPr/>
        </p:nvSpPr>
        <p:spPr bwMode="auto">
          <a:xfrm>
            <a:off x="7216436" y="5006757"/>
            <a:ext cx="3129699" cy="1175718"/>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Ensure that units </a:t>
            </a:r>
            <a:r>
              <a:rPr lang="en-US" sz="2400" b="1">
                <a:gradFill>
                  <a:gsLst>
                    <a:gs pos="0">
                      <a:srgbClr val="FFFFFF"/>
                    </a:gs>
                    <a:gs pos="100000">
                      <a:srgbClr val="FFFFFF"/>
                    </a:gs>
                  </a:gsLst>
                  <a:lin ang="5400000" scaled="0"/>
                </a:gradFill>
                <a:ea typeface="Segoe UI" pitchFamily="34" charset="0"/>
                <a:cs typeface="Segoe UI" pitchFamily="34" charset="0"/>
              </a:rPr>
              <a:t>work together</a:t>
            </a:r>
          </a:p>
        </p:txBody>
      </p:sp>
      <p:cxnSp>
        <p:nvCxnSpPr>
          <p:cNvPr id="13" name="Straight Arrow Connector 12">
            <a:extLst>
              <a:ext uri="{FF2B5EF4-FFF2-40B4-BE49-F238E27FC236}">
                <a16:creationId xmlns:a16="http://schemas.microsoft.com/office/drawing/2014/main" id="{2E40FE94-A91A-3BDB-9F87-82597AA575AF}"/>
              </a:ext>
            </a:extLst>
          </p:cNvPr>
          <p:cNvCxnSpPr>
            <a:stCxn id="8" idx="2"/>
            <a:endCxn id="10" idx="0"/>
          </p:cNvCxnSpPr>
          <p:nvPr/>
        </p:nvCxnSpPr>
        <p:spPr>
          <a:xfrm>
            <a:off x="3604400" y="4343229"/>
            <a:ext cx="0" cy="753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B29744-3E48-80C5-4E36-8149DDF3B462}"/>
              </a:ext>
            </a:extLst>
          </p:cNvPr>
          <p:cNvCxnSpPr>
            <a:stCxn id="9" idx="2"/>
            <a:endCxn id="11" idx="0"/>
          </p:cNvCxnSpPr>
          <p:nvPr/>
        </p:nvCxnSpPr>
        <p:spPr>
          <a:xfrm flipH="1">
            <a:off x="8781286" y="4343228"/>
            <a:ext cx="1" cy="6635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11535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1960D-F883-0DDB-B607-2759E421359A}"/>
              </a:ext>
            </a:extLst>
          </p:cNvPr>
          <p:cNvSpPr>
            <a:spLocks noGrp="1"/>
          </p:cNvSpPr>
          <p:nvPr>
            <p:ph type="title"/>
          </p:nvPr>
        </p:nvSpPr>
        <p:spPr/>
        <p:txBody>
          <a:bodyPr/>
          <a:lstStyle/>
          <a:p>
            <a:r>
              <a:rPr lang="en-US"/>
              <a:t>Unit Tests vs Integration Tests</a:t>
            </a:r>
          </a:p>
        </p:txBody>
      </p:sp>
      <p:sp>
        <p:nvSpPr>
          <p:cNvPr id="6" name="Rectangle 5">
            <a:extLst>
              <a:ext uri="{FF2B5EF4-FFF2-40B4-BE49-F238E27FC236}">
                <a16:creationId xmlns:a16="http://schemas.microsoft.com/office/drawing/2014/main" id="{EF03055F-B5DD-A23B-00F9-BF31507C6593}"/>
              </a:ext>
            </a:extLst>
          </p:cNvPr>
          <p:cNvSpPr/>
          <p:nvPr/>
        </p:nvSpPr>
        <p:spPr bwMode="auto">
          <a:xfrm>
            <a:off x="1672345"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FB5A51A-AB27-839E-0F42-80F2C712C830}"/>
              </a:ext>
            </a:extLst>
          </p:cNvPr>
          <p:cNvSpPr/>
          <p:nvPr/>
        </p:nvSpPr>
        <p:spPr bwMode="auto">
          <a:xfrm>
            <a:off x="3116897"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915A1B5D-3644-6CCB-EDC0-E437401EBDFB}"/>
              </a:ext>
            </a:extLst>
          </p:cNvPr>
          <p:cNvSpPr/>
          <p:nvPr/>
        </p:nvSpPr>
        <p:spPr bwMode="auto">
          <a:xfrm>
            <a:off x="4561449"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85DD4AB-E356-4A83-25C2-63C4D1C4F870}"/>
              </a:ext>
            </a:extLst>
          </p:cNvPr>
          <p:cNvSpPr/>
          <p:nvPr/>
        </p:nvSpPr>
        <p:spPr bwMode="auto">
          <a:xfrm>
            <a:off x="6006001"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B09A74F-E509-2222-0E2B-854AEB8E0EAC}"/>
              </a:ext>
            </a:extLst>
          </p:cNvPr>
          <p:cNvSpPr/>
          <p:nvPr/>
        </p:nvSpPr>
        <p:spPr bwMode="auto">
          <a:xfrm>
            <a:off x="7450553"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86951E5-918E-CC49-1CC2-89E5625C1C40}"/>
              </a:ext>
            </a:extLst>
          </p:cNvPr>
          <p:cNvSpPr/>
          <p:nvPr/>
        </p:nvSpPr>
        <p:spPr bwMode="auto">
          <a:xfrm>
            <a:off x="8895105" y="3127342"/>
            <a:ext cx="603316" cy="603316"/>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6D09905-E138-C9E2-14B4-D5B3CD9644EA}"/>
              </a:ext>
            </a:extLst>
          </p:cNvPr>
          <p:cNvSpPr/>
          <p:nvPr/>
        </p:nvSpPr>
        <p:spPr bwMode="auto">
          <a:xfrm>
            <a:off x="3116897" y="4948286"/>
            <a:ext cx="603316" cy="60331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DE1A312C-DFDE-E74C-82BD-015BEE3CAFE0}"/>
              </a:ext>
            </a:extLst>
          </p:cNvPr>
          <p:cNvSpPr/>
          <p:nvPr/>
        </p:nvSpPr>
        <p:spPr bwMode="auto">
          <a:xfrm>
            <a:off x="6006001" y="1216842"/>
            <a:ext cx="603316" cy="60331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C7E2F9D-2AA3-7A6D-1F2A-17A9BEC94AE0}"/>
              </a:ext>
            </a:extLst>
          </p:cNvPr>
          <p:cNvSpPr/>
          <p:nvPr/>
        </p:nvSpPr>
        <p:spPr bwMode="auto">
          <a:xfrm>
            <a:off x="8895105" y="4948286"/>
            <a:ext cx="603316" cy="603316"/>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4ED7B8D9-04E8-7F8D-A1AD-9234B35F4770}"/>
              </a:ext>
            </a:extLst>
          </p:cNvPr>
          <p:cNvCxnSpPr>
            <a:stCxn id="6" idx="3"/>
            <a:endCxn id="7" idx="1"/>
          </p:cNvCxnSpPr>
          <p:nvPr/>
        </p:nvCxnSpPr>
        <p:spPr>
          <a:xfrm>
            <a:off x="2275661" y="3429000"/>
            <a:ext cx="84123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755B345-0DA1-FD91-565E-9ECB2DC5668E}"/>
              </a:ext>
            </a:extLst>
          </p:cNvPr>
          <p:cNvCxnSpPr>
            <a:stCxn id="7" idx="3"/>
            <a:endCxn id="8" idx="1"/>
          </p:cNvCxnSpPr>
          <p:nvPr/>
        </p:nvCxnSpPr>
        <p:spPr>
          <a:xfrm>
            <a:off x="3720213" y="3429000"/>
            <a:ext cx="84123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4B2DCF-AEAE-5033-34C2-42588B818C81}"/>
              </a:ext>
            </a:extLst>
          </p:cNvPr>
          <p:cNvCxnSpPr>
            <a:stCxn id="8" idx="3"/>
            <a:endCxn id="9" idx="1"/>
          </p:cNvCxnSpPr>
          <p:nvPr/>
        </p:nvCxnSpPr>
        <p:spPr>
          <a:xfrm>
            <a:off x="5164765" y="3429000"/>
            <a:ext cx="84123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398CAA-EAA6-E4AD-C22E-6933AF7D3A8B}"/>
              </a:ext>
            </a:extLst>
          </p:cNvPr>
          <p:cNvCxnSpPr>
            <a:stCxn id="9" idx="3"/>
            <a:endCxn id="10" idx="1"/>
          </p:cNvCxnSpPr>
          <p:nvPr/>
        </p:nvCxnSpPr>
        <p:spPr>
          <a:xfrm>
            <a:off x="6609317" y="3429000"/>
            <a:ext cx="84123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699B1F-0DB7-E4D6-4821-E2E8A33D7361}"/>
              </a:ext>
            </a:extLst>
          </p:cNvPr>
          <p:cNvCxnSpPr>
            <a:stCxn id="10" idx="3"/>
            <a:endCxn id="11" idx="1"/>
          </p:cNvCxnSpPr>
          <p:nvPr/>
        </p:nvCxnSpPr>
        <p:spPr>
          <a:xfrm>
            <a:off x="8053869" y="3429000"/>
            <a:ext cx="84123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2A0DA8-2270-4526-876C-19035228CBB6}"/>
              </a:ext>
            </a:extLst>
          </p:cNvPr>
          <p:cNvCxnSpPr>
            <a:stCxn id="9" idx="0"/>
            <a:endCxn id="13" idx="2"/>
          </p:cNvCxnSpPr>
          <p:nvPr/>
        </p:nvCxnSpPr>
        <p:spPr>
          <a:xfrm flipV="1">
            <a:off x="6307659" y="1820158"/>
            <a:ext cx="0" cy="13071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84466B-1208-0C8D-F84D-BC594259EA10}"/>
              </a:ext>
            </a:extLst>
          </p:cNvPr>
          <p:cNvCxnSpPr>
            <a:stCxn id="7" idx="2"/>
            <a:endCxn id="12" idx="0"/>
          </p:cNvCxnSpPr>
          <p:nvPr/>
        </p:nvCxnSpPr>
        <p:spPr>
          <a:xfrm>
            <a:off x="3418555" y="3730658"/>
            <a:ext cx="0" cy="12176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C11108-A2B7-E7F2-460F-5A4E1CC58861}"/>
              </a:ext>
            </a:extLst>
          </p:cNvPr>
          <p:cNvCxnSpPr>
            <a:stCxn id="11" idx="2"/>
            <a:endCxn id="14" idx="0"/>
          </p:cNvCxnSpPr>
          <p:nvPr/>
        </p:nvCxnSpPr>
        <p:spPr>
          <a:xfrm>
            <a:off x="9196763" y="3730658"/>
            <a:ext cx="0" cy="12176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A8AAAC1-AF37-6194-F86A-8D7BD27B80AC}"/>
              </a:ext>
            </a:extLst>
          </p:cNvPr>
          <p:cNvSpPr/>
          <p:nvPr/>
        </p:nvSpPr>
        <p:spPr bwMode="auto">
          <a:xfrm>
            <a:off x="1470397" y="2980048"/>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F4A7D35-8112-4253-DF67-3C31216F44A2}"/>
              </a:ext>
            </a:extLst>
          </p:cNvPr>
          <p:cNvSpPr/>
          <p:nvPr/>
        </p:nvSpPr>
        <p:spPr bwMode="auto">
          <a:xfrm>
            <a:off x="2914948" y="2980048"/>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0A096DF7-AB62-AD58-1F6A-D33B0EE9B1C3}"/>
              </a:ext>
            </a:extLst>
          </p:cNvPr>
          <p:cNvSpPr/>
          <p:nvPr/>
        </p:nvSpPr>
        <p:spPr bwMode="auto">
          <a:xfrm>
            <a:off x="4359499" y="2980048"/>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A7884A74-8AD5-4FD5-A62C-D266D6BDF164}"/>
              </a:ext>
            </a:extLst>
          </p:cNvPr>
          <p:cNvSpPr/>
          <p:nvPr/>
        </p:nvSpPr>
        <p:spPr bwMode="auto">
          <a:xfrm>
            <a:off x="5799410" y="2980048"/>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70031C21-C6E4-F034-9DB7-24140158CBF7}"/>
              </a:ext>
            </a:extLst>
          </p:cNvPr>
          <p:cNvSpPr/>
          <p:nvPr/>
        </p:nvSpPr>
        <p:spPr bwMode="auto">
          <a:xfrm>
            <a:off x="7248604" y="2980048"/>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761D6CBC-E693-1606-56DA-2AE65B36A8E9}"/>
              </a:ext>
            </a:extLst>
          </p:cNvPr>
          <p:cNvSpPr/>
          <p:nvPr/>
        </p:nvSpPr>
        <p:spPr bwMode="auto">
          <a:xfrm>
            <a:off x="8693156" y="2980047"/>
            <a:ext cx="1007214" cy="897903"/>
          </a:xfrm>
          <a:prstGeom prst="rect">
            <a:avLst/>
          </a:prstGeom>
          <a:noFill/>
          <a:ln w="19050">
            <a:solidFill>
              <a:srgbClr val="8DE97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E5A3A2D3-22FD-0219-F600-D99B6CDD141F}"/>
              </a:ext>
            </a:extLst>
          </p:cNvPr>
          <p:cNvSpPr/>
          <p:nvPr/>
        </p:nvSpPr>
        <p:spPr bwMode="auto">
          <a:xfrm>
            <a:off x="1065231" y="2677212"/>
            <a:ext cx="9049728" cy="1442301"/>
          </a:xfrm>
          <a:prstGeom prst="rect">
            <a:avLst/>
          </a:prstGeom>
          <a:noFill/>
          <a:ln w="19050">
            <a:solidFill>
              <a:srgbClr val="FFB9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6448AB4B-DEBA-DA06-1B37-FEBBD5DEDFD6}"/>
              </a:ext>
            </a:extLst>
          </p:cNvPr>
          <p:cNvSpPr/>
          <p:nvPr/>
        </p:nvSpPr>
        <p:spPr bwMode="auto">
          <a:xfrm>
            <a:off x="757945" y="4985208"/>
            <a:ext cx="914400" cy="549307"/>
          </a:xfrm>
          <a:prstGeom prst="rect">
            <a:avLst/>
          </a:prstGeom>
          <a:solidFill>
            <a:srgbClr val="8DE9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Unit Tests</a:t>
            </a:r>
          </a:p>
        </p:txBody>
      </p:sp>
      <p:cxnSp>
        <p:nvCxnSpPr>
          <p:cNvPr id="44" name="Connector: Curved 43">
            <a:extLst>
              <a:ext uri="{FF2B5EF4-FFF2-40B4-BE49-F238E27FC236}">
                <a16:creationId xmlns:a16="http://schemas.microsoft.com/office/drawing/2014/main" id="{763DC43B-1AC0-9DBE-9FF2-F0156B84939A}"/>
              </a:ext>
            </a:extLst>
          </p:cNvPr>
          <p:cNvCxnSpPr>
            <a:stCxn id="33" idx="2"/>
            <a:endCxn id="40" idx="0"/>
          </p:cNvCxnSpPr>
          <p:nvPr/>
        </p:nvCxnSpPr>
        <p:spPr>
          <a:xfrm rot="5400000">
            <a:off x="1040947" y="4052150"/>
            <a:ext cx="1107257" cy="758859"/>
          </a:xfrm>
          <a:prstGeom prst="curved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8C9F62F-E572-3766-E116-3CD4AB6F7733}"/>
              </a:ext>
            </a:extLst>
          </p:cNvPr>
          <p:cNvSpPr/>
          <p:nvPr/>
        </p:nvSpPr>
        <p:spPr bwMode="auto">
          <a:xfrm>
            <a:off x="9568206" y="969193"/>
            <a:ext cx="1607928" cy="54930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Integration Tests</a:t>
            </a:r>
          </a:p>
        </p:txBody>
      </p:sp>
      <p:cxnSp>
        <p:nvCxnSpPr>
          <p:cNvPr id="47" name="Connector: Curved 46">
            <a:extLst>
              <a:ext uri="{FF2B5EF4-FFF2-40B4-BE49-F238E27FC236}">
                <a16:creationId xmlns:a16="http://schemas.microsoft.com/office/drawing/2014/main" id="{0C4D2646-859D-9387-C131-E7CEE29AB147}"/>
              </a:ext>
            </a:extLst>
          </p:cNvPr>
          <p:cNvCxnSpPr>
            <a:endCxn id="45" idx="2"/>
          </p:cNvCxnSpPr>
          <p:nvPr/>
        </p:nvCxnSpPr>
        <p:spPr>
          <a:xfrm flipV="1">
            <a:off x="9196763" y="1518500"/>
            <a:ext cx="1175407" cy="115871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97104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F96915-7112-F78B-7956-58AF32F459F5}"/>
              </a:ext>
            </a:extLst>
          </p:cNvPr>
          <p:cNvSpPr>
            <a:spLocks noGrp="1"/>
          </p:cNvSpPr>
          <p:nvPr>
            <p:ph type="title"/>
          </p:nvPr>
        </p:nvSpPr>
        <p:spPr>
          <a:xfrm>
            <a:off x="607619" y="2006479"/>
            <a:ext cx="8193024" cy="3077766"/>
          </a:xfrm>
        </p:spPr>
        <p:txBody>
          <a:bodyPr/>
          <a:lstStyle/>
          <a:p>
            <a:r>
              <a:rPr lang="en-US"/>
              <a:t>But my components running together is what matters…</a:t>
            </a:r>
            <a:br>
              <a:rPr lang="en-US"/>
            </a:br>
            <a:br>
              <a:rPr lang="en-US"/>
            </a:br>
            <a:r>
              <a:rPr lang="en-US"/>
              <a:t>Why should I create unit tests when integration tests do the job?</a:t>
            </a:r>
          </a:p>
        </p:txBody>
      </p:sp>
    </p:spTree>
    <p:extLst>
      <p:ext uri="{BB962C8B-B14F-4D97-AF65-F5344CB8AC3E}">
        <p14:creationId xmlns:p14="http://schemas.microsoft.com/office/powerpoint/2010/main" val="336879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F5831C-F0D0-5956-BCEA-CB7880AC3541}"/>
              </a:ext>
            </a:extLst>
          </p:cNvPr>
          <p:cNvSpPr>
            <a:spLocks noGrp="1"/>
          </p:cNvSpPr>
          <p:nvPr>
            <p:ph type="title"/>
          </p:nvPr>
        </p:nvSpPr>
        <p:spPr/>
        <p:txBody>
          <a:bodyPr/>
          <a:lstStyle/>
          <a:p>
            <a:r>
              <a:rPr lang="en-US"/>
              <a:t>Why shouldn’t I do only integration tests?</a:t>
            </a:r>
          </a:p>
        </p:txBody>
      </p:sp>
      <p:sp>
        <p:nvSpPr>
          <p:cNvPr id="7" name="Text Placeholder 6">
            <a:extLst>
              <a:ext uri="{FF2B5EF4-FFF2-40B4-BE49-F238E27FC236}">
                <a16:creationId xmlns:a16="http://schemas.microsoft.com/office/drawing/2014/main" id="{B5322BDF-918D-B84B-F0C8-775D6EA33DAF}"/>
              </a:ext>
            </a:extLst>
          </p:cNvPr>
          <p:cNvSpPr>
            <a:spLocks noGrp="1"/>
          </p:cNvSpPr>
          <p:nvPr>
            <p:ph type="body" sz="quarter" idx="12"/>
          </p:nvPr>
        </p:nvSpPr>
        <p:spPr>
          <a:xfrm>
            <a:off x="588262" y="1743959"/>
            <a:ext cx="11176390" cy="2712666"/>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You’re correct that the aim is for components to function together. </a:t>
            </a:r>
          </a:p>
          <a:p>
            <a:pPr marL="0" indent="0" algn="l" rtl="0" eaLnBrk="1" latinLnBrk="0" hangingPunct="1">
              <a:lnSpc>
                <a:spcPct val="150000"/>
              </a:lnSpc>
              <a:buNone/>
            </a:pPr>
            <a:endParaRPr lang="en-US" sz="2000">
              <a:solidFill>
                <a:srgbClr val="FFFFFF"/>
              </a:solidFill>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rPr>
              <a:t>However, depending </a:t>
            </a:r>
            <a:r>
              <a:rPr lang="en-US" sz="2000" i="1">
                <a:solidFill>
                  <a:srgbClr val="FFFFFF"/>
                </a:solidFill>
                <a:effectLst/>
                <a:latin typeface="Segoe UI" panose="020B0502040204020203" pitchFamily="34" charset="0"/>
              </a:rPr>
              <a:t>solely</a:t>
            </a:r>
            <a:r>
              <a:rPr lang="en-US" sz="2000">
                <a:solidFill>
                  <a:srgbClr val="FFFFFF"/>
                </a:solidFill>
                <a:effectLst/>
                <a:latin typeface="Segoe UI" panose="020B0502040204020203" pitchFamily="34" charset="0"/>
              </a:rPr>
              <a:t> on integration tests </a:t>
            </a:r>
            <a:r>
              <a:rPr lang="en-US" sz="2000" b="1">
                <a:solidFill>
                  <a:srgbClr val="FFFFFF"/>
                </a:solidFill>
                <a:effectLst/>
                <a:latin typeface="Segoe UI" panose="020B0502040204020203" pitchFamily="34" charset="0"/>
              </a:rPr>
              <a:t>is comparable to seeing if the entire car runs without examining the engine, brakes, or steering separately.</a:t>
            </a:r>
            <a:endParaRPr lang="en-US" sz="2000">
              <a:solidFill>
                <a:srgbClr val="FFFFFF"/>
              </a:solidFill>
              <a:effectLst/>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rPr>
              <a:t>​</a:t>
            </a:r>
          </a:p>
          <a:p>
            <a:pPr marL="0" indent="0" algn="l" rtl="0" eaLnBrk="1" latinLnBrk="0" hangingPunct="1">
              <a:lnSpc>
                <a:spcPct val="150000"/>
              </a:lnSpc>
              <a:buNone/>
            </a:pPr>
            <a:r>
              <a:rPr lang="en-US" sz="2000" b="1">
                <a:solidFill>
                  <a:srgbClr val="FFFFFF"/>
                </a:solidFill>
                <a:effectLst/>
                <a:latin typeface="Segoe UI" panose="020B0502040204020203" pitchFamily="34" charset="0"/>
              </a:rPr>
              <a:t>If the car breaks down, how do you determine the problem?</a:t>
            </a:r>
            <a:endParaRPr lang="en-US"/>
          </a:p>
        </p:txBody>
      </p:sp>
    </p:spTree>
    <p:extLst>
      <p:ext uri="{BB962C8B-B14F-4D97-AF65-F5344CB8AC3E}">
        <p14:creationId xmlns:p14="http://schemas.microsoft.com/office/powerpoint/2010/main" val="156266317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0E57-B9BA-F5DD-F7D8-E2A9C4AF67B2}"/>
              </a:ext>
            </a:extLst>
          </p:cNvPr>
          <p:cNvSpPr>
            <a:spLocks noGrp="1"/>
          </p:cNvSpPr>
          <p:nvPr>
            <p:ph type="title"/>
          </p:nvPr>
        </p:nvSpPr>
        <p:spPr/>
        <p:txBody>
          <a:bodyPr/>
          <a:lstStyle/>
          <a:p>
            <a:r>
              <a:rPr lang="en-US"/>
              <a:t>Unit Tests vs Integration Tests</a:t>
            </a:r>
          </a:p>
        </p:txBody>
      </p:sp>
      <p:sp>
        <p:nvSpPr>
          <p:cNvPr id="5" name="Arrow: Left-Right 4">
            <a:extLst>
              <a:ext uri="{FF2B5EF4-FFF2-40B4-BE49-F238E27FC236}">
                <a16:creationId xmlns:a16="http://schemas.microsoft.com/office/drawing/2014/main" id="{D5D52853-2E02-7DDB-964B-00A5172AFC50}"/>
              </a:ext>
            </a:extLst>
          </p:cNvPr>
          <p:cNvSpPr/>
          <p:nvPr/>
        </p:nvSpPr>
        <p:spPr bwMode="auto">
          <a:xfrm>
            <a:off x="588262" y="1448421"/>
            <a:ext cx="11393206" cy="942680"/>
          </a:xfrm>
          <a:prstGeom prst="lef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Unit Tests                                                                                  Integration Tests</a:t>
            </a:r>
          </a:p>
        </p:txBody>
      </p:sp>
      <p:sp>
        <p:nvSpPr>
          <p:cNvPr id="6" name="TextBox 5">
            <a:extLst>
              <a:ext uri="{FF2B5EF4-FFF2-40B4-BE49-F238E27FC236}">
                <a16:creationId xmlns:a16="http://schemas.microsoft.com/office/drawing/2014/main" id="{2503F407-0D1A-F9B9-EE58-BDE13288E126}"/>
              </a:ext>
            </a:extLst>
          </p:cNvPr>
          <p:cNvSpPr txBox="1"/>
          <p:nvPr/>
        </p:nvSpPr>
        <p:spPr>
          <a:xfrm>
            <a:off x="1018094" y="2524167"/>
            <a:ext cx="4336331" cy="2954655"/>
          </a:xfrm>
          <a:prstGeom prst="rect">
            <a:avLst/>
          </a:prstGeom>
          <a:noFill/>
        </p:spPr>
        <p:txBody>
          <a:bodyPr wrap="square" lIns="0" tIns="0" rIns="0" bIns="0" rtlCol="0">
            <a:spAutoFit/>
          </a:bodyPr>
          <a:lstStyle/>
          <a:p>
            <a:pPr algn="l"/>
            <a:r>
              <a:rPr lang="en-US" sz="1600">
                <a:solidFill>
                  <a:srgbClr val="8DE971"/>
                </a:solidFill>
              </a:rPr>
              <a:t>Faster</a:t>
            </a:r>
          </a:p>
          <a:p>
            <a:pPr algn="l"/>
            <a:endParaRPr lang="en-US" sz="1600">
              <a:solidFill>
                <a:srgbClr val="8DE971"/>
              </a:solidFill>
            </a:endParaRPr>
          </a:p>
          <a:p>
            <a:pPr algn="l"/>
            <a:r>
              <a:rPr lang="en-US" sz="1600">
                <a:solidFill>
                  <a:srgbClr val="8DE971"/>
                </a:solidFill>
              </a:rPr>
              <a:t>Simpler</a:t>
            </a:r>
          </a:p>
          <a:p>
            <a:pPr algn="l"/>
            <a:endParaRPr lang="en-US" sz="1600">
              <a:solidFill>
                <a:srgbClr val="8DE971"/>
              </a:solidFill>
            </a:endParaRPr>
          </a:p>
          <a:p>
            <a:pPr algn="l"/>
            <a:r>
              <a:rPr lang="en-US" sz="1600">
                <a:solidFill>
                  <a:srgbClr val="8DE971"/>
                </a:solidFill>
              </a:rPr>
              <a:t>Cheaper</a:t>
            </a:r>
          </a:p>
          <a:p>
            <a:pPr algn="l"/>
            <a:endParaRPr lang="en-US" sz="1600">
              <a:solidFill>
                <a:srgbClr val="8DE971"/>
              </a:solidFill>
            </a:endParaRPr>
          </a:p>
          <a:p>
            <a:pPr algn="l"/>
            <a:r>
              <a:rPr lang="en-US" sz="1600">
                <a:solidFill>
                  <a:srgbClr val="8DE971"/>
                </a:solidFill>
              </a:rPr>
              <a:t>Easy to maintain</a:t>
            </a:r>
          </a:p>
          <a:p>
            <a:endParaRPr lang="en-US" sz="1600">
              <a:solidFill>
                <a:srgbClr val="F4364C"/>
              </a:solidFill>
            </a:endParaRPr>
          </a:p>
          <a:p>
            <a:r>
              <a:rPr lang="en-US" sz="1600">
                <a:solidFill>
                  <a:srgbClr val="F4364C"/>
                </a:solidFill>
              </a:rPr>
              <a:t>Do not validate if the system works</a:t>
            </a:r>
          </a:p>
          <a:p>
            <a:endParaRPr lang="en-US" sz="1600"/>
          </a:p>
          <a:p>
            <a:r>
              <a:rPr lang="en-US" sz="1600">
                <a:solidFill>
                  <a:srgbClr val="F4364C"/>
                </a:solidFill>
              </a:rPr>
              <a:t>Do not validate System Behavior</a:t>
            </a:r>
          </a:p>
          <a:p>
            <a:endParaRPr lang="en-US" sz="1600">
              <a:solidFill>
                <a:srgbClr val="F4364C"/>
              </a:solidFill>
            </a:endParaRPr>
          </a:p>
        </p:txBody>
      </p:sp>
      <p:sp>
        <p:nvSpPr>
          <p:cNvPr id="7" name="TextBox 6">
            <a:extLst>
              <a:ext uri="{FF2B5EF4-FFF2-40B4-BE49-F238E27FC236}">
                <a16:creationId xmlns:a16="http://schemas.microsoft.com/office/drawing/2014/main" id="{BA1A45F1-8897-DB6F-E1AF-7AB5B3B9667B}"/>
              </a:ext>
            </a:extLst>
          </p:cNvPr>
          <p:cNvSpPr txBox="1"/>
          <p:nvPr/>
        </p:nvSpPr>
        <p:spPr>
          <a:xfrm>
            <a:off x="7486453" y="2524166"/>
            <a:ext cx="4336331" cy="3200876"/>
          </a:xfrm>
          <a:prstGeom prst="rect">
            <a:avLst/>
          </a:prstGeom>
          <a:noFill/>
        </p:spPr>
        <p:txBody>
          <a:bodyPr wrap="square" lIns="0" tIns="0" rIns="0" bIns="0" rtlCol="0">
            <a:spAutoFit/>
          </a:bodyPr>
          <a:lstStyle/>
          <a:p>
            <a:pPr algn="r"/>
            <a:r>
              <a:rPr lang="en-US" sz="1600">
                <a:solidFill>
                  <a:srgbClr val="F4364C"/>
                </a:solidFill>
              </a:rPr>
              <a:t>Slower</a:t>
            </a:r>
          </a:p>
          <a:p>
            <a:pPr algn="r"/>
            <a:endParaRPr lang="en-US" sz="1600">
              <a:solidFill>
                <a:srgbClr val="F4364C"/>
              </a:solidFill>
            </a:endParaRPr>
          </a:p>
          <a:p>
            <a:pPr algn="r"/>
            <a:r>
              <a:rPr lang="en-US" sz="1600">
                <a:solidFill>
                  <a:srgbClr val="F4364C"/>
                </a:solidFill>
              </a:rPr>
              <a:t>Complex</a:t>
            </a:r>
          </a:p>
          <a:p>
            <a:pPr algn="r"/>
            <a:endParaRPr lang="en-US" sz="1600">
              <a:solidFill>
                <a:srgbClr val="F4364C"/>
              </a:solidFill>
            </a:endParaRPr>
          </a:p>
          <a:p>
            <a:pPr algn="r"/>
            <a:r>
              <a:rPr lang="en-US" sz="1600">
                <a:solidFill>
                  <a:srgbClr val="F4364C"/>
                </a:solidFill>
              </a:rPr>
              <a:t>Expensive</a:t>
            </a:r>
          </a:p>
          <a:p>
            <a:pPr algn="r"/>
            <a:endParaRPr lang="en-US" sz="1600">
              <a:solidFill>
                <a:srgbClr val="F4364C"/>
              </a:solidFill>
            </a:endParaRPr>
          </a:p>
          <a:p>
            <a:pPr algn="r"/>
            <a:r>
              <a:rPr lang="en-US" sz="1600">
                <a:solidFill>
                  <a:srgbClr val="F4364C"/>
                </a:solidFill>
              </a:rPr>
              <a:t>Difficult do maintain</a:t>
            </a:r>
          </a:p>
          <a:p>
            <a:pPr algn="r"/>
            <a:endParaRPr lang="en-US" sz="1600"/>
          </a:p>
          <a:p>
            <a:pPr algn="r"/>
            <a:r>
              <a:rPr lang="en-US" sz="1600">
                <a:solidFill>
                  <a:srgbClr val="8DE971"/>
                </a:solidFill>
              </a:rPr>
              <a:t>Validate if the system works</a:t>
            </a:r>
          </a:p>
          <a:p>
            <a:pPr algn="r"/>
            <a:endParaRPr lang="en-US" sz="1600">
              <a:solidFill>
                <a:srgbClr val="8DE971"/>
              </a:solidFill>
            </a:endParaRPr>
          </a:p>
          <a:p>
            <a:pPr algn="r"/>
            <a:r>
              <a:rPr lang="en-US" sz="1600">
                <a:solidFill>
                  <a:srgbClr val="8DE971"/>
                </a:solidFill>
              </a:rPr>
              <a:t>Validate System Behavior</a:t>
            </a:r>
          </a:p>
          <a:p>
            <a:pPr algn="r"/>
            <a:endParaRPr lang="en-US" sz="1600"/>
          </a:p>
          <a:p>
            <a:pPr algn="r"/>
            <a:endParaRPr lang="en-US" sz="1600"/>
          </a:p>
        </p:txBody>
      </p:sp>
      <p:sp>
        <p:nvSpPr>
          <p:cNvPr id="11" name="Rectangle 10">
            <a:extLst>
              <a:ext uri="{FF2B5EF4-FFF2-40B4-BE49-F238E27FC236}">
                <a16:creationId xmlns:a16="http://schemas.microsoft.com/office/drawing/2014/main" id="{B2DB8B3B-9C58-DEC4-1F14-7C6C3B24A754}"/>
              </a:ext>
            </a:extLst>
          </p:cNvPr>
          <p:cNvSpPr/>
          <p:nvPr/>
        </p:nvSpPr>
        <p:spPr bwMode="auto">
          <a:xfrm>
            <a:off x="1154782" y="5478822"/>
            <a:ext cx="4062953" cy="914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“this part works.”</a:t>
            </a:r>
          </a:p>
        </p:txBody>
      </p:sp>
      <p:sp>
        <p:nvSpPr>
          <p:cNvPr id="12" name="Rectangle 11">
            <a:extLst>
              <a:ext uri="{FF2B5EF4-FFF2-40B4-BE49-F238E27FC236}">
                <a16:creationId xmlns:a16="http://schemas.microsoft.com/office/drawing/2014/main" id="{10812CB9-4F08-C05C-768F-A21B0A07983C}"/>
              </a:ext>
            </a:extLst>
          </p:cNvPr>
          <p:cNvSpPr/>
          <p:nvPr/>
        </p:nvSpPr>
        <p:spPr bwMode="auto">
          <a:xfrm>
            <a:off x="7759831" y="5478822"/>
            <a:ext cx="4062953" cy="9144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“this part works with everything else.”</a:t>
            </a:r>
          </a:p>
        </p:txBody>
      </p:sp>
    </p:spTree>
    <p:extLst>
      <p:ext uri="{BB962C8B-B14F-4D97-AF65-F5344CB8AC3E}">
        <p14:creationId xmlns:p14="http://schemas.microsoft.com/office/powerpoint/2010/main" val="2037975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animBg="1"/>
      <p:bldP spid="1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F369-D2C0-A590-A4C3-714A16D677A4}"/>
              </a:ext>
            </a:extLst>
          </p:cNvPr>
          <p:cNvSpPr>
            <a:spLocks noGrp="1"/>
          </p:cNvSpPr>
          <p:nvPr>
            <p:ph type="title"/>
          </p:nvPr>
        </p:nvSpPr>
        <p:spPr/>
        <p:txBody>
          <a:bodyPr/>
          <a:lstStyle/>
          <a:p>
            <a:r>
              <a:rPr lang="en-US"/>
              <a:t>Anatomy of am Integration Test</a:t>
            </a:r>
          </a:p>
        </p:txBody>
      </p:sp>
      <p:sp>
        <p:nvSpPr>
          <p:cNvPr id="3" name="Text Placeholder 2">
            <a:extLst>
              <a:ext uri="{FF2B5EF4-FFF2-40B4-BE49-F238E27FC236}">
                <a16:creationId xmlns:a16="http://schemas.microsoft.com/office/drawing/2014/main" id="{F35D1007-3EA2-D054-C1D1-7D3F9632E77B}"/>
              </a:ext>
            </a:extLst>
          </p:cNvPr>
          <p:cNvSpPr>
            <a:spLocks noGrp="1"/>
          </p:cNvSpPr>
          <p:nvPr>
            <p:ph type="body" sz="quarter" idx="12"/>
          </p:nvPr>
        </p:nvSpPr>
        <p:spPr>
          <a:xfrm>
            <a:off x="584198" y="1589670"/>
            <a:ext cx="11189879" cy="1385572"/>
          </a:xfrm>
        </p:spPr>
        <p:txBody>
          <a:bodyPr/>
          <a:lstStyle/>
          <a:p>
            <a:pPr marL="0" indent="0">
              <a:buNone/>
            </a:pPr>
            <a:r>
              <a:rPr lang="en-US"/>
              <a:t>The anatomy of an integration test is the same of the unit test. </a:t>
            </a:r>
          </a:p>
        </p:txBody>
      </p:sp>
      <p:sp>
        <p:nvSpPr>
          <p:cNvPr id="4" name="Retângulo: Cantos Arredondados 7">
            <a:extLst>
              <a:ext uri="{FF2B5EF4-FFF2-40B4-BE49-F238E27FC236}">
                <a16:creationId xmlns:a16="http://schemas.microsoft.com/office/drawing/2014/main" id="{9FEE19A9-8ACB-4D55-36F3-1DA33F8B1358}"/>
              </a:ext>
            </a:extLst>
          </p:cNvPr>
          <p:cNvSpPr/>
          <p:nvPr/>
        </p:nvSpPr>
        <p:spPr bwMode="auto">
          <a:xfrm>
            <a:off x="911586" y="2863391"/>
            <a:ext cx="1985256" cy="5656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Input</a:t>
            </a:r>
          </a:p>
        </p:txBody>
      </p:sp>
      <p:sp>
        <p:nvSpPr>
          <p:cNvPr id="5" name="Retângulo: Cantos Arredondados 8">
            <a:extLst>
              <a:ext uri="{FF2B5EF4-FFF2-40B4-BE49-F238E27FC236}">
                <a16:creationId xmlns:a16="http://schemas.microsoft.com/office/drawing/2014/main" id="{6B78CBB1-4280-2321-38A8-07D6026C5F8B}"/>
              </a:ext>
            </a:extLst>
          </p:cNvPr>
          <p:cNvSpPr/>
          <p:nvPr/>
        </p:nvSpPr>
        <p:spPr bwMode="auto">
          <a:xfrm>
            <a:off x="5103372" y="2863391"/>
            <a:ext cx="1985256" cy="56560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Process</a:t>
            </a:r>
          </a:p>
        </p:txBody>
      </p:sp>
      <p:sp>
        <p:nvSpPr>
          <p:cNvPr id="6" name="Retângulo: Cantos Arredondados 9">
            <a:extLst>
              <a:ext uri="{FF2B5EF4-FFF2-40B4-BE49-F238E27FC236}">
                <a16:creationId xmlns:a16="http://schemas.microsoft.com/office/drawing/2014/main" id="{FEA6060A-9FD4-DAEF-F1AC-E2878383C86B}"/>
              </a:ext>
            </a:extLst>
          </p:cNvPr>
          <p:cNvSpPr/>
          <p:nvPr/>
        </p:nvSpPr>
        <p:spPr bwMode="auto">
          <a:xfrm>
            <a:off x="9295158" y="2863391"/>
            <a:ext cx="1985256" cy="5656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Output</a:t>
            </a:r>
          </a:p>
        </p:txBody>
      </p:sp>
      <p:cxnSp>
        <p:nvCxnSpPr>
          <p:cNvPr id="7" name="Conector de Seta Reta 11">
            <a:extLst>
              <a:ext uri="{FF2B5EF4-FFF2-40B4-BE49-F238E27FC236}">
                <a16:creationId xmlns:a16="http://schemas.microsoft.com/office/drawing/2014/main" id="{18816EFC-65AD-753E-50D5-0BB9073DAD4B}"/>
              </a:ext>
            </a:extLst>
          </p:cNvPr>
          <p:cNvCxnSpPr>
            <a:stCxn id="4" idx="3"/>
            <a:endCxn id="5" idx="1"/>
          </p:cNvCxnSpPr>
          <p:nvPr/>
        </p:nvCxnSpPr>
        <p:spPr>
          <a:xfrm>
            <a:off x="2896842" y="3146196"/>
            <a:ext cx="2206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Conector de Seta Reta 15">
            <a:extLst>
              <a:ext uri="{FF2B5EF4-FFF2-40B4-BE49-F238E27FC236}">
                <a16:creationId xmlns:a16="http://schemas.microsoft.com/office/drawing/2014/main" id="{871E9415-3395-DF9F-880F-DAA12652CC7B}"/>
              </a:ext>
            </a:extLst>
          </p:cNvPr>
          <p:cNvCxnSpPr>
            <a:stCxn id="5" idx="3"/>
            <a:endCxn id="6" idx="1"/>
          </p:cNvCxnSpPr>
          <p:nvPr/>
        </p:nvCxnSpPr>
        <p:spPr>
          <a:xfrm>
            <a:off x="7088628" y="3146196"/>
            <a:ext cx="2206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D64B3C8E-8EC9-D32C-068E-E986267D54ED}"/>
              </a:ext>
            </a:extLst>
          </p:cNvPr>
          <p:cNvSpPr txBox="1">
            <a:spLocks/>
          </p:cNvSpPr>
          <p:nvPr/>
        </p:nvSpPr>
        <p:spPr>
          <a:xfrm>
            <a:off x="584198" y="4985304"/>
            <a:ext cx="11189879" cy="566052"/>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sz="2800"/>
              <a:t>Given one </a:t>
            </a:r>
            <a:r>
              <a:rPr lang="en-US" sz="2800" b="1"/>
              <a:t>Input</a:t>
            </a:r>
            <a:r>
              <a:rPr lang="en-US" sz="2800"/>
              <a:t>, after the </a:t>
            </a:r>
            <a:r>
              <a:rPr lang="en-US" sz="2800" b="1"/>
              <a:t>Processing</a:t>
            </a:r>
            <a:r>
              <a:rPr lang="en-US" sz="2800"/>
              <a:t> you should get the same </a:t>
            </a:r>
            <a:r>
              <a:rPr lang="en-US" sz="2800" b="1"/>
              <a:t>Output.</a:t>
            </a:r>
          </a:p>
        </p:txBody>
      </p:sp>
    </p:spTree>
    <p:extLst>
      <p:ext uri="{BB962C8B-B14F-4D97-AF65-F5344CB8AC3E}">
        <p14:creationId xmlns:p14="http://schemas.microsoft.com/office/powerpoint/2010/main" val="2590739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09785-9951-1ECA-99FE-10FB310CB6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042BA6-DD18-568E-DFB5-F753B16CA09E}"/>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3B823E32-4CF8-7C5A-7AD4-587C2F73F319}"/>
              </a:ext>
            </a:extLst>
          </p:cNvPr>
          <p:cNvSpPr>
            <a:spLocks noGrp="1"/>
          </p:cNvSpPr>
          <p:nvPr>
            <p:ph idx="1"/>
          </p:nvPr>
        </p:nvSpPr>
        <p:spPr>
          <a:xfrm>
            <a:off x="838200" y="1825625"/>
            <a:ext cx="4126524" cy="2006723"/>
          </a:xfrm>
        </p:spPr>
        <p:txBody>
          <a:bodyPr vert="horz" lIns="91440" tIns="45720" rIns="91440" bIns="45720" rtlCol="0" anchor="t">
            <a:normAutofit/>
          </a:bodyPr>
          <a:lstStyle/>
          <a:p>
            <a:pPr>
              <a:buNone/>
            </a:pPr>
            <a:r>
              <a:rPr lang="en-US" b="1">
                <a:ea typeface="+mn-lt"/>
                <a:cs typeface="+mn-lt"/>
              </a:rPr>
              <a:t>Quality Assurance</a:t>
            </a:r>
            <a:endParaRPr lang="en-US"/>
          </a:p>
          <a:p>
            <a:pPr>
              <a:buNone/>
            </a:pPr>
            <a:r>
              <a:rPr lang="en-US">
                <a:ea typeface="+mn-lt"/>
                <a:cs typeface="+mn-lt"/>
              </a:rPr>
              <a:t>Ensures performance, reliability, usability, and security.</a:t>
            </a:r>
            <a:endParaRPr lang="en-US"/>
          </a:p>
          <a:p>
            <a:pPr>
              <a:buNone/>
            </a:pPr>
            <a:endParaRPr lang="en-US"/>
          </a:p>
          <a:p>
            <a:pPr>
              <a:buNone/>
            </a:pPr>
            <a:endParaRPr lang="en-US"/>
          </a:p>
          <a:p>
            <a:pPr>
              <a:buNone/>
            </a:pPr>
            <a:endParaRPr lang="en-US"/>
          </a:p>
          <a:p>
            <a:pPr>
              <a:buNone/>
            </a:pPr>
            <a:endParaRPr lang="en-US"/>
          </a:p>
          <a:p>
            <a:pPr>
              <a:buNone/>
            </a:pPr>
            <a:endParaRPr lang="en-US"/>
          </a:p>
          <a:p>
            <a:pPr>
              <a:buNone/>
            </a:pPr>
            <a:endParaRPr lang="en-US"/>
          </a:p>
        </p:txBody>
      </p:sp>
      <p:pic>
        <p:nvPicPr>
          <p:cNvPr id="5" name="Picture 4" descr="Beginner's Guide to Load Testing with k6 | by Mostafa Moradian | The  Startup | Medium">
            <a:extLst>
              <a:ext uri="{FF2B5EF4-FFF2-40B4-BE49-F238E27FC236}">
                <a16:creationId xmlns:a16="http://schemas.microsoft.com/office/drawing/2014/main" id="{63F14289-525B-74A4-B66A-4FA3EE75C4A9}"/>
              </a:ext>
            </a:extLst>
          </p:cNvPr>
          <p:cNvPicPr>
            <a:picLocks noChangeAspect="1"/>
          </p:cNvPicPr>
          <p:nvPr/>
        </p:nvPicPr>
        <p:blipFill>
          <a:blip r:embed="rId2"/>
          <a:stretch>
            <a:fillRect/>
          </a:stretch>
        </p:blipFill>
        <p:spPr>
          <a:xfrm>
            <a:off x="5064748" y="1905000"/>
            <a:ext cx="6908040" cy="4191000"/>
          </a:xfrm>
          <a:prstGeom prst="rect">
            <a:avLst/>
          </a:prstGeom>
        </p:spPr>
      </p:pic>
      <p:sp>
        <p:nvSpPr>
          <p:cNvPr id="6" name="TextBox 5">
            <a:extLst>
              <a:ext uri="{FF2B5EF4-FFF2-40B4-BE49-F238E27FC236}">
                <a16:creationId xmlns:a16="http://schemas.microsoft.com/office/drawing/2014/main" id="{CD4C5EDE-6683-2864-4FD5-48C0E63E1223}"/>
              </a:ext>
            </a:extLst>
          </p:cNvPr>
          <p:cNvSpPr txBox="1"/>
          <p:nvPr/>
        </p:nvSpPr>
        <p:spPr>
          <a:xfrm>
            <a:off x="836419" y="5448357"/>
            <a:ext cx="4122901" cy="484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Load Testing using k6</a:t>
            </a:r>
            <a:br>
              <a:rPr lang="en-US"/>
            </a:br>
            <a:r>
              <a:rPr lang="en-US">
                <a:ea typeface="+mn-lt"/>
                <a:cs typeface="+mn-lt"/>
              </a:rPr>
              <a:t>https://k6.io/</a:t>
            </a:r>
            <a:endParaRPr lang="en-US"/>
          </a:p>
        </p:txBody>
      </p:sp>
    </p:spTree>
    <p:extLst>
      <p:ext uri="{BB962C8B-B14F-4D97-AF65-F5344CB8AC3E}">
        <p14:creationId xmlns:p14="http://schemas.microsoft.com/office/powerpoint/2010/main" val="4065180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9239F7-0F27-D88A-B469-F7537D801B74}"/>
              </a:ext>
            </a:extLst>
          </p:cNvPr>
          <p:cNvSpPr>
            <a:spLocks noGrp="1"/>
          </p:cNvSpPr>
          <p:nvPr>
            <p:ph type="title"/>
          </p:nvPr>
        </p:nvSpPr>
        <p:spPr>
          <a:xfrm>
            <a:off x="569911" y="3384610"/>
            <a:ext cx="8193024" cy="615553"/>
          </a:xfrm>
        </p:spPr>
        <p:txBody>
          <a:bodyPr/>
          <a:lstStyle/>
          <a:p>
            <a:r>
              <a:rPr lang="en-US"/>
              <a:t>Integration Test Isolation</a:t>
            </a:r>
          </a:p>
        </p:txBody>
      </p:sp>
    </p:spTree>
    <p:extLst>
      <p:ext uri="{BB962C8B-B14F-4D97-AF65-F5344CB8AC3E}">
        <p14:creationId xmlns:p14="http://schemas.microsoft.com/office/powerpoint/2010/main" val="233373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F03CDB-469D-F0B3-A930-678787D00BF0}"/>
              </a:ext>
            </a:extLst>
          </p:cNvPr>
          <p:cNvSpPr>
            <a:spLocks noGrp="1"/>
          </p:cNvSpPr>
          <p:nvPr>
            <p:ph type="title"/>
          </p:nvPr>
        </p:nvSpPr>
        <p:spPr/>
        <p:txBody>
          <a:bodyPr/>
          <a:lstStyle/>
          <a:p>
            <a:r>
              <a:rPr lang="en-US"/>
              <a:t>Should my integration tests depend on external services?</a:t>
            </a:r>
          </a:p>
        </p:txBody>
      </p:sp>
      <p:sp>
        <p:nvSpPr>
          <p:cNvPr id="7" name="Text Placeholder 6">
            <a:extLst>
              <a:ext uri="{FF2B5EF4-FFF2-40B4-BE49-F238E27FC236}">
                <a16:creationId xmlns:a16="http://schemas.microsoft.com/office/drawing/2014/main" id="{74415D70-F514-444C-B654-285F35A71273}"/>
              </a:ext>
            </a:extLst>
          </p:cNvPr>
          <p:cNvSpPr>
            <a:spLocks noGrp="1"/>
          </p:cNvSpPr>
          <p:nvPr>
            <p:ph type="body" sz="quarter" idx="12"/>
          </p:nvPr>
        </p:nvSpPr>
        <p:spPr>
          <a:xfrm>
            <a:off x="584199" y="1589670"/>
            <a:ext cx="11199306" cy="4726743"/>
          </a:xfrm>
        </p:spPr>
        <p:txBody>
          <a:bodyPr/>
          <a:lstStyle/>
          <a:p>
            <a:pPr marL="0" indent="0">
              <a:buNone/>
            </a:pPr>
            <a:r>
              <a:rPr lang="en-US" sz="2600"/>
              <a:t>The point of integration testing, as the name suggests, is to test </a:t>
            </a:r>
            <a:r>
              <a:rPr lang="en-US" sz="2600" b="1"/>
              <a:t>whether many separately developed modules work together as expected</a:t>
            </a:r>
            <a:r>
              <a:rPr lang="en-US" sz="2600"/>
              <a:t>. </a:t>
            </a:r>
          </a:p>
          <a:p>
            <a:pPr marL="0" indent="0">
              <a:buNone/>
            </a:pPr>
            <a:endParaRPr lang="en-US" sz="2600"/>
          </a:p>
          <a:p>
            <a:pPr marL="0" indent="0">
              <a:buNone/>
            </a:pPr>
            <a:r>
              <a:rPr lang="en-US" sz="2600"/>
              <a:t>Commonly, this includes external modules, such as APIs, Databases and other external services.</a:t>
            </a:r>
          </a:p>
          <a:p>
            <a:pPr marL="0" indent="0">
              <a:buNone/>
            </a:pPr>
            <a:endParaRPr lang="en-US" sz="2600"/>
          </a:p>
          <a:p>
            <a:pPr marL="0" indent="0">
              <a:buNone/>
            </a:pPr>
            <a:r>
              <a:rPr lang="en-US" sz="2600"/>
              <a:t>Integration Tests should make sure that the application you’re testing is working with those external services</a:t>
            </a:r>
          </a:p>
        </p:txBody>
      </p:sp>
    </p:spTree>
    <p:extLst>
      <p:ext uri="{BB962C8B-B14F-4D97-AF65-F5344CB8AC3E}">
        <p14:creationId xmlns:p14="http://schemas.microsoft.com/office/powerpoint/2010/main" val="1362938489"/>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2F1F-8B46-2AFE-6194-5BEE7A72162B}"/>
              </a:ext>
            </a:extLst>
          </p:cNvPr>
          <p:cNvSpPr>
            <a:spLocks noGrp="1"/>
          </p:cNvSpPr>
          <p:nvPr>
            <p:ph type="title"/>
          </p:nvPr>
        </p:nvSpPr>
        <p:spPr/>
        <p:txBody>
          <a:bodyPr/>
          <a:lstStyle/>
          <a:p>
            <a:r>
              <a:rPr lang="en-US"/>
              <a:t>Integration Tests Isolation</a:t>
            </a:r>
          </a:p>
        </p:txBody>
      </p:sp>
      <p:sp>
        <p:nvSpPr>
          <p:cNvPr id="3" name="Text Placeholder 2">
            <a:extLst>
              <a:ext uri="{FF2B5EF4-FFF2-40B4-BE49-F238E27FC236}">
                <a16:creationId xmlns:a16="http://schemas.microsoft.com/office/drawing/2014/main" id="{31EB975B-BD1E-5511-0D69-EDD4185CC26B}"/>
              </a:ext>
            </a:extLst>
          </p:cNvPr>
          <p:cNvSpPr>
            <a:spLocks noGrp="1"/>
          </p:cNvSpPr>
          <p:nvPr>
            <p:ph type="body" sz="quarter" idx="12"/>
          </p:nvPr>
        </p:nvSpPr>
        <p:spPr>
          <a:xfrm>
            <a:off x="584199" y="1589670"/>
            <a:ext cx="11453830" cy="3601563"/>
          </a:xfrm>
        </p:spPr>
        <p:txBody>
          <a:bodyPr/>
          <a:lstStyle/>
          <a:p>
            <a:pPr marL="0" indent="0">
              <a:buNone/>
            </a:pPr>
            <a:r>
              <a:rPr lang="en-US"/>
              <a:t>But using testing against those external services can be challenging. </a:t>
            </a:r>
          </a:p>
          <a:p>
            <a:pPr marL="0" indent="0">
              <a:buNone/>
            </a:pPr>
            <a:endParaRPr lang="en-US"/>
          </a:p>
          <a:p>
            <a:pPr marL="0" indent="0">
              <a:buNone/>
            </a:pPr>
            <a:r>
              <a:rPr lang="en-US"/>
              <a:t>Let’s create a use case to demonstrate how testing external services can be challenging.</a:t>
            </a:r>
          </a:p>
        </p:txBody>
      </p:sp>
    </p:spTree>
    <p:extLst>
      <p:ext uri="{BB962C8B-B14F-4D97-AF65-F5344CB8AC3E}">
        <p14:creationId xmlns:p14="http://schemas.microsoft.com/office/powerpoint/2010/main" val="170475373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EEE6F6-FD9B-1614-E943-EF1F5046E004}"/>
              </a:ext>
            </a:extLst>
          </p:cNvPr>
          <p:cNvSpPr>
            <a:spLocks noGrp="1"/>
          </p:cNvSpPr>
          <p:nvPr>
            <p:ph type="title"/>
          </p:nvPr>
        </p:nvSpPr>
        <p:spPr>
          <a:xfrm>
            <a:off x="569910" y="2769057"/>
            <a:ext cx="9441355" cy="1231106"/>
          </a:xfrm>
        </p:spPr>
        <p:txBody>
          <a:bodyPr/>
          <a:lstStyle/>
          <a:p>
            <a:r>
              <a:rPr lang="en-US" err="1"/>
              <a:t>Fabrikam</a:t>
            </a:r>
            <a:r>
              <a:rPr lang="en-US"/>
              <a:t> Bank Case – Money Transfer</a:t>
            </a:r>
          </a:p>
        </p:txBody>
      </p:sp>
      <p:sp>
        <p:nvSpPr>
          <p:cNvPr id="5" name="Text Placeholder 4">
            <a:extLst>
              <a:ext uri="{FF2B5EF4-FFF2-40B4-BE49-F238E27FC236}">
                <a16:creationId xmlns:a16="http://schemas.microsoft.com/office/drawing/2014/main" id="{3706AA17-9CF3-4D8F-720D-8385991CF2AC}"/>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B401FFED-0F11-96B9-BE2F-51B1CD73F5E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098F5094-3EF7-108E-75A4-4B1EAB57303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87311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035FEA-7913-C069-DBA1-9AAD20378EF7}"/>
              </a:ext>
            </a:extLst>
          </p:cNvPr>
          <p:cNvSpPr>
            <a:spLocks noGrp="1"/>
          </p:cNvSpPr>
          <p:nvPr>
            <p:ph type="title"/>
          </p:nvPr>
        </p:nvSpPr>
        <p:spPr/>
        <p:txBody>
          <a:bodyPr/>
          <a:lstStyle/>
          <a:p>
            <a:r>
              <a:rPr lang="en-US" err="1"/>
              <a:t>Fabrikam</a:t>
            </a:r>
            <a:r>
              <a:rPr lang="en-US"/>
              <a:t> Bank Case – Money Transfer</a:t>
            </a:r>
          </a:p>
        </p:txBody>
      </p:sp>
      <p:sp>
        <p:nvSpPr>
          <p:cNvPr id="7" name="Text Placeholder 6">
            <a:extLst>
              <a:ext uri="{FF2B5EF4-FFF2-40B4-BE49-F238E27FC236}">
                <a16:creationId xmlns:a16="http://schemas.microsoft.com/office/drawing/2014/main" id="{73930D3E-CE22-87B5-2450-BD7B5C82F395}"/>
              </a:ext>
            </a:extLst>
          </p:cNvPr>
          <p:cNvSpPr>
            <a:spLocks noGrp="1"/>
          </p:cNvSpPr>
          <p:nvPr>
            <p:ph type="body" sz="quarter" idx="12"/>
          </p:nvPr>
        </p:nvSpPr>
        <p:spPr>
          <a:xfrm>
            <a:off x="584198" y="1589670"/>
            <a:ext cx="11067331" cy="4340227"/>
          </a:xfrm>
        </p:spPr>
        <p:txBody>
          <a:bodyPr/>
          <a:lstStyle/>
          <a:p>
            <a:pPr marL="0" indent="0">
              <a:buNone/>
            </a:pPr>
            <a:r>
              <a:rPr lang="en-US" sz="3200">
                <a:solidFill>
                  <a:srgbClr val="FFFFFF"/>
                </a:solidFill>
                <a:effectLst/>
                <a:latin typeface="Segoe UI" panose="020B0502040204020203" pitchFamily="34" charset="0"/>
              </a:rPr>
              <a:t>As a developer at </a:t>
            </a:r>
            <a:r>
              <a:rPr lang="en-US" sz="3200" err="1">
                <a:solidFill>
                  <a:srgbClr val="FFFFFF"/>
                </a:solidFill>
                <a:effectLst/>
                <a:latin typeface="Segoe UI" panose="020B0502040204020203" pitchFamily="34" charset="0"/>
              </a:rPr>
              <a:t>Fabrikam</a:t>
            </a:r>
            <a:r>
              <a:rPr lang="en-US" sz="3200">
                <a:solidFill>
                  <a:srgbClr val="FFFFFF"/>
                </a:solidFill>
                <a:effectLst/>
                <a:latin typeface="Segoe UI" panose="020B0502040204020203" pitchFamily="34" charset="0"/>
              </a:rPr>
              <a:t> Bank working in the </a:t>
            </a:r>
            <a:r>
              <a:rPr lang="en-US" sz="3200" b="1">
                <a:solidFill>
                  <a:srgbClr val="FFFFFF"/>
                </a:solidFill>
                <a:effectLst/>
                <a:latin typeface="Segoe UI" panose="020B0502040204020203" pitchFamily="34" charset="0"/>
              </a:rPr>
              <a:t>Transfer Module</a:t>
            </a:r>
            <a:r>
              <a:rPr lang="en-US" sz="3200">
                <a:solidFill>
                  <a:srgbClr val="FFFFFF"/>
                </a:solidFill>
                <a:effectLst/>
                <a:latin typeface="Segoe UI" panose="020B0502040204020203" pitchFamily="34" charset="0"/>
              </a:rPr>
              <a:t>, your responsibility is to design an integration test for the money transfer process that involves interaction with several external services.</a:t>
            </a:r>
          </a:p>
          <a:p>
            <a:pPr marL="0" indent="0">
              <a:buNone/>
            </a:pPr>
            <a:endParaRPr lang="en-US">
              <a:solidFill>
                <a:srgbClr val="FFFFFF"/>
              </a:solidFill>
              <a:latin typeface="Segoe UI" panose="020B0502040204020203" pitchFamily="34" charset="0"/>
            </a:endParaRPr>
          </a:p>
          <a:p>
            <a:pPr marL="0" indent="0">
              <a:buNone/>
            </a:pPr>
            <a:r>
              <a:rPr lang="en-US">
                <a:solidFill>
                  <a:srgbClr val="FFFFFF"/>
                </a:solidFill>
                <a:latin typeface="Segoe UI" panose="020B0502040204020203" pitchFamily="34" charset="0"/>
              </a:rPr>
              <a:t>The flow of data follows the example in the next slide</a:t>
            </a:r>
            <a:endParaRPr lang="en-US"/>
          </a:p>
        </p:txBody>
      </p:sp>
    </p:spTree>
    <p:extLst>
      <p:ext uri="{BB962C8B-B14F-4D97-AF65-F5344CB8AC3E}">
        <p14:creationId xmlns:p14="http://schemas.microsoft.com/office/powerpoint/2010/main" val="109303955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6BD0-414C-9ED4-CF4D-04A3518A44BF}"/>
              </a:ext>
            </a:extLst>
          </p:cNvPr>
          <p:cNvSpPr>
            <a:spLocks noGrp="1"/>
          </p:cNvSpPr>
          <p:nvPr>
            <p:ph type="title"/>
          </p:nvPr>
        </p:nvSpPr>
        <p:spPr>
          <a:xfrm>
            <a:off x="7729083" y="21598"/>
            <a:ext cx="4462917" cy="307777"/>
          </a:xfrm>
        </p:spPr>
        <p:txBody>
          <a:bodyPr/>
          <a:lstStyle/>
          <a:p>
            <a:r>
              <a:rPr lang="en-US" err="1"/>
              <a:t>Fabrikam</a:t>
            </a:r>
            <a:r>
              <a:rPr lang="en-US"/>
              <a:t> Bank Case – Money Transfer</a:t>
            </a:r>
          </a:p>
        </p:txBody>
      </p:sp>
      <p:sp>
        <p:nvSpPr>
          <p:cNvPr id="4" name="Rectangle 3">
            <a:extLst>
              <a:ext uri="{FF2B5EF4-FFF2-40B4-BE49-F238E27FC236}">
                <a16:creationId xmlns:a16="http://schemas.microsoft.com/office/drawing/2014/main" id="{9A0DCCA7-80D5-D1C1-5E92-613E36394988}"/>
              </a:ext>
            </a:extLst>
          </p:cNvPr>
          <p:cNvSpPr/>
          <p:nvPr/>
        </p:nvSpPr>
        <p:spPr bwMode="auto">
          <a:xfrm>
            <a:off x="120482" y="2573614"/>
            <a:ext cx="11983534" cy="16082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Transfer Module</a:t>
            </a:r>
          </a:p>
        </p:txBody>
      </p:sp>
      <p:pic>
        <p:nvPicPr>
          <p:cNvPr id="6" name="Graphic 5" descr="User with solid fill">
            <a:extLst>
              <a:ext uri="{FF2B5EF4-FFF2-40B4-BE49-F238E27FC236}">
                <a16:creationId xmlns:a16="http://schemas.microsoft.com/office/drawing/2014/main" id="{B5534B86-8499-BD06-6D91-513D67565C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512" y="1267910"/>
            <a:ext cx="914400" cy="914400"/>
          </a:xfrm>
          <a:prstGeom prst="rect">
            <a:avLst/>
          </a:prstGeom>
        </p:spPr>
      </p:pic>
      <p:sp>
        <p:nvSpPr>
          <p:cNvPr id="7" name="Rectangle 6">
            <a:extLst>
              <a:ext uri="{FF2B5EF4-FFF2-40B4-BE49-F238E27FC236}">
                <a16:creationId xmlns:a16="http://schemas.microsoft.com/office/drawing/2014/main" id="{CD453B17-9886-F761-C8D6-9DE931F38835}"/>
              </a:ext>
            </a:extLst>
          </p:cNvPr>
          <p:cNvSpPr/>
          <p:nvPr/>
        </p:nvSpPr>
        <p:spPr bwMode="auto">
          <a:xfrm>
            <a:off x="264273" y="2687778"/>
            <a:ext cx="2534373" cy="235675"/>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Receives the request of the user</a:t>
            </a:r>
          </a:p>
        </p:txBody>
      </p:sp>
      <p:cxnSp>
        <p:nvCxnSpPr>
          <p:cNvPr id="11" name="Straight Arrow Connector 10">
            <a:extLst>
              <a:ext uri="{FF2B5EF4-FFF2-40B4-BE49-F238E27FC236}">
                <a16:creationId xmlns:a16="http://schemas.microsoft.com/office/drawing/2014/main" id="{ABCEFFD4-6AB3-E937-DD0C-17681DB4729C}"/>
              </a:ext>
            </a:extLst>
          </p:cNvPr>
          <p:cNvCxnSpPr>
            <a:cxnSpLocks/>
          </p:cNvCxnSpPr>
          <p:nvPr/>
        </p:nvCxnSpPr>
        <p:spPr>
          <a:xfrm>
            <a:off x="777712" y="2063110"/>
            <a:ext cx="0" cy="6297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AD8D9D-5370-5DE8-91F7-03818A88F742}"/>
              </a:ext>
            </a:extLst>
          </p:cNvPr>
          <p:cNvSpPr/>
          <p:nvPr/>
        </p:nvSpPr>
        <p:spPr bwMode="auto">
          <a:xfrm>
            <a:off x="262212"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User Service to verify user transfer limits</a:t>
            </a:r>
          </a:p>
        </p:txBody>
      </p:sp>
      <p:sp>
        <p:nvSpPr>
          <p:cNvPr id="13" name="Rectangle 12">
            <a:extLst>
              <a:ext uri="{FF2B5EF4-FFF2-40B4-BE49-F238E27FC236}">
                <a16:creationId xmlns:a16="http://schemas.microsoft.com/office/drawing/2014/main" id="{973E222A-FFB2-A12A-DF8A-B2A5514ED047}"/>
              </a:ext>
            </a:extLst>
          </p:cNvPr>
          <p:cNvSpPr/>
          <p:nvPr/>
        </p:nvSpPr>
        <p:spPr bwMode="auto">
          <a:xfrm>
            <a:off x="120482" y="4245271"/>
            <a:ext cx="1781666" cy="154052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User Module</a:t>
            </a:r>
          </a:p>
        </p:txBody>
      </p:sp>
      <p:sp>
        <p:nvSpPr>
          <p:cNvPr id="16" name="Rectangle 15">
            <a:extLst>
              <a:ext uri="{FF2B5EF4-FFF2-40B4-BE49-F238E27FC236}">
                <a16:creationId xmlns:a16="http://schemas.microsoft.com/office/drawing/2014/main" id="{CE33C30C-0E5A-F1D9-320B-F4024225D518}"/>
              </a:ext>
            </a:extLst>
          </p:cNvPr>
          <p:cNvSpPr/>
          <p:nvPr/>
        </p:nvSpPr>
        <p:spPr bwMode="auto">
          <a:xfrm>
            <a:off x="262212" y="4758278"/>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user info</a:t>
            </a:r>
          </a:p>
        </p:txBody>
      </p:sp>
      <p:pic>
        <p:nvPicPr>
          <p:cNvPr id="18" name="Graphic 17" descr="Database with solid fill">
            <a:extLst>
              <a:ext uri="{FF2B5EF4-FFF2-40B4-BE49-F238E27FC236}">
                <a16:creationId xmlns:a16="http://schemas.microsoft.com/office/drawing/2014/main" id="{5ED4449E-1104-8796-3940-F49193A461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499" y="5839719"/>
            <a:ext cx="914400" cy="914400"/>
          </a:xfrm>
          <a:prstGeom prst="rect">
            <a:avLst/>
          </a:prstGeom>
        </p:spPr>
      </p:pic>
      <p:cxnSp>
        <p:nvCxnSpPr>
          <p:cNvPr id="20" name="Straight Arrow Connector 19">
            <a:extLst>
              <a:ext uri="{FF2B5EF4-FFF2-40B4-BE49-F238E27FC236}">
                <a16:creationId xmlns:a16="http://schemas.microsoft.com/office/drawing/2014/main" id="{0B4C3D68-42CC-AD5B-820C-DE3F3A300249}"/>
              </a:ext>
            </a:extLst>
          </p:cNvPr>
          <p:cNvCxnSpPr>
            <a:cxnSpLocks/>
            <a:stCxn id="16" idx="2"/>
          </p:cNvCxnSpPr>
          <p:nvPr/>
        </p:nvCxnSpPr>
        <p:spPr>
          <a:xfrm>
            <a:off x="1018714" y="5672678"/>
            <a:ext cx="0" cy="220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10B0E4-585F-F336-4821-F4D3D869D9AA}"/>
              </a:ext>
            </a:extLst>
          </p:cNvPr>
          <p:cNvCxnSpPr>
            <a:cxnSpLocks/>
            <a:stCxn id="12" idx="2"/>
            <a:endCxn id="16" idx="0"/>
          </p:cNvCxnSpPr>
          <p:nvPr/>
        </p:nvCxnSpPr>
        <p:spPr>
          <a:xfrm>
            <a:off x="1018714" y="3893275"/>
            <a:ext cx="0" cy="8650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DE8B079-BA3D-5115-F7D0-DBA3C0F16F48}"/>
              </a:ext>
            </a:extLst>
          </p:cNvPr>
          <p:cNvSpPr/>
          <p:nvPr/>
        </p:nvSpPr>
        <p:spPr bwMode="auto">
          <a:xfrm>
            <a:off x="3765622"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Central Bank to verify if the target account exists </a:t>
            </a:r>
          </a:p>
        </p:txBody>
      </p:sp>
      <p:sp>
        <p:nvSpPr>
          <p:cNvPr id="30" name="TextBox 29">
            <a:extLst>
              <a:ext uri="{FF2B5EF4-FFF2-40B4-BE49-F238E27FC236}">
                <a16:creationId xmlns:a16="http://schemas.microsoft.com/office/drawing/2014/main" id="{F928C256-B261-0AD1-AEAE-B939072BE144}"/>
              </a:ext>
            </a:extLst>
          </p:cNvPr>
          <p:cNvSpPr txBox="1"/>
          <p:nvPr/>
        </p:nvSpPr>
        <p:spPr>
          <a:xfrm>
            <a:off x="1305622" y="6098680"/>
            <a:ext cx="1070806" cy="492443"/>
          </a:xfrm>
          <a:prstGeom prst="rect">
            <a:avLst/>
          </a:prstGeom>
          <a:noFill/>
        </p:spPr>
        <p:txBody>
          <a:bodyPr wrap="none" lIns="0" tIns="0" rIns="0" bIns="0" rtlCol="0">
            <a:spAutoFit/>
          </a:bodyPr>
          <a:lstStyle/>
          <a:p>
            <a:pPr algn="ctr"/>
            <a:r>
              <a:rPr lang="en-US" sz="1600"/>
              <a:t>User </a:t>
            </a:r>
          </a:p>
          <a:p>
            <a:pPr algn="ctr"/>
            <a:r>
              <a:rPr lang="en-US" sz="1600"/>
              <a:t>Module  DB</a:t>
            </a:r>
          </a:p>
        </p:txBody>
      </p:sp>
      <p:sp>
        <p:nvSpPr>
          <p:cNvPr id="33" name="Rectangle 32">
            <a:extLst>
              <a:ext uri="{FF2B5EF4-FFF2-40B4-BE49-F238E27FC236}">
                <a16:creationId xmlns:a16="http://schemas.microsoft.com/office/drawing/2014/main" id="{DACA8DD3-20D7-0F6D-72F2-4A7366C6E59D}"/>
              </a:ext>
            </a:extLst>
          </p:cNvPr>
          <p:cNvSpPr/>
          <p:nvPr/>
        </p:nvSpPr>
        <p:spPr bwMode="auto">
          <a:xfrm>
            <a:off x="2979614" y="4200587"/>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Central Bank</a:t>
            </a:r>
          </a:p>
        </p:txBody>
      </p:sp>
      <p:sp>
        <p:nvSpPr>
          <p:cNvPr id="36" name="Rectangle 35">
            <a:extLst>
              <a:ext uri="{FF2B5EF4-FFF2-40B4-BE49-F238E27FC236}">
                <a16:creationId xmlns:a16="http://schemas.microsoft.com/office/drawing/2014/main" id="{696CBB69-D478-4AB0-7BE0-904F637E215F}"/>
              </a:ext>
            </a:extLst>
          </p:cNvPr>
          <p:cNvSpPr/>
          <p:nvPr/>
        </p:nvSpPr>
        <p:spPr bwMode="auto">
          <a:xfrm>
            <a:off x="3145779" y="4713594"/>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target user information</a:t>
            </a:r>
          </a:p>
        </p:txBody>
      </p:sp>
      <p:sp>
        <p:nvSpPr>
          <p:cNvPr id="37" name="Rectangle 36">
            <a:extLst>
              <a:ext uri="{FF2B5EF4-FFF2-40B4-BE49-F238E27FC236}">
                <a16:creationId xmlns:a16="http://schemas.microsoft.com/office/drawing/2014/main" id="{9ADAC5F4-80DE-3CC1-2780-B8DB695CA887}"/>
              </a:ext>
            </a:extLst>
          </p:cNvPr>
          <p:cNvSpPr/>
          <p:nvPr/>
        </p:nvSpPr>
        <p:spPr bwMode="auto">
          <a:xfrm>
            <a:off x="2680312" y="6051445"/>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38" name="Rectangle 37">
            <a:extLst>
              <a:ext uri="{FF2B5EF4-FFF2-40B4-BE49-F238E27FC236}">
                <a16:creationId xmlns:a16="http://schemas.microsoft.com/office/drawing/2014/main" id="{AFEDC228-9098-A255-A333-AD62009603D6}"/>
              </a:ext>
            </a:extLst>
          </p:cNvPr>
          <p:cNvSpPr/>
          <p:nvPr/>
        </p:nvSpPr>
        <p:spPr bwMode="auto">
          <a:xfrm>
            <a:off x="3534178" y="6037492"/>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39" name="Rectangle 38">
            <a:extLst>
              <a:ext uri="{FF2B5EF4-FFF2-40B4-BE49-F238E27FC236}">
                <a16:creationId xmlns:a16="http://schemas.microsoft.com/office/drawing/2014/main" id="{1C193829-2F8A-39ED-1BA0-40A47DAC89BE}"/>
              </a:ext>
            </a:extLst>
          </p:cNvPr>
          <p:cNvSpPr/>
          <p:nvPr/>
        </p:nvSpPr>
        <p:spPr bwMode="auto">
          <a:xfrm>
            <a:off x="4388044" y="6037491"/>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48" name="Rectangle 47">
            <a:extLst>
              <a:ext uri="{FF2B5EF4-FFF2-40B4-BE49-F238E27FC236}">
                <a16:creationId xmlns:a16="http://schemas.microsoft.com/office/drawing/2014/main" id="{BE585262-96BE-26EF-5CDF-A41B499F155B}"/>
              </a:ext>
            </a:extLst>
          </p:cNvPr>
          <p:cNvSpPr/>
          <p:nvPr/>
        </p:nvSpPr>
        <p:spPr bwMode="auto">
          <a:xfrm>
            <a:off x="2042144"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Account Module to check if the user has money available</a:t>
            </a:r>
          </a:p>
        </p:txBody>
      </p:sp>
      <p:sp>
        <p:nvSpPr>
          <p:cNvPr id="49" name="Rectangle 48">
            <a:extLst>
              <a:ext uri="{FF2B5EF4-FFF2-40B4-BE49-F238E27FC236}">
                <a16:creationId xmlns:a16="http://schemas.microsoft.com/office/drawing/2014/main" id="{04A64C93-D3FF-AFC7-3073-2CB90A5B439E}"/>
              </a:ext>
            </a:extLst>
          </p:cNvPr>
          <p:cNvSpPr/>
          <p:nvPr/>
        </p:nvSpPr>
        <p:spPr bwMode="auto">
          <a:xfrm>
            <a:off x="2245572" y="1003770"/>
            <a:ext cx="9625916" cy="145134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Account Module</a:t>
            </a:r>
          </a:p>
        </p:txBody>
      </p:sp>
      <p:sp>
        <p:nvSpPr>
          <p:cNvPr id="50" name="Rectangle 49">
            <a:extLst>
              <a:ext uri="{FF2B5EF4-FFF2-40B4-BE49-F238E27FC236}">
                <a16:creationId xmlns:a16="http://schemas.microsoft.com/office/drawing/2014/main" id="{C7D2B1F2-645B-F2EC-468F-F745864E6862}"/>
              </a:ext>
            </a:extLst>
          </p:cNvPr>
          <p:cNvSpPr/>
          <p:nvPr/>
        </p:nvSpPr>
        <p:spPr bwMode="auto">
          <a:xfrm>
            <a:off x="3338439" y="1478973"/>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user balance</a:t>
            </a:r>
          </a:p>
        </p:txBody>
      </p:sp>
      <p:cxnSp>
        <p:nvCxnSpPr>
          <p:cNvPr id="56" name="Straight Arrow Connector 55">
            <a:extLst>
              <a:ext uri="{FF2B5EF4-FFF2-40B4-BE49-F238E27FC236}">
                <a16:creationId xmlns:a16="http://schemas.microsoft.com/office/drawing/2014/main" id="{EB074CB0-0B46-FE84-E2A2-EA7EE6F528F1}"/>
              </a:ext>
            </a:extLst>
          </p:cNvPr>
          <p:cNvCxnSpPr>
            <a:stCxn id="48" idx="0"/>
            <a:endCxn id="50" idx="2"/>
          </p:cNvCxnSpPr>
          <p:nvPr/>
        </p:nvCxnSpPr>
        <p:spPr>
          <a:xfrm flipV="1">
            <a:off x="2798646" y="2393373"/>
            <a:ext cx="1296295" cy="5855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Database with solid fill">
            <a:extLst>
              <a:ext uri="{FF2B5EF4-FFF2-40B4-BE49-F238E27FC236}">
                <a16:creationId xmlns:a16="http://schemas.microsoft.com/office/drawing/2014/main" id="{2884FD23-4051-A35F-E043-8CD24DFAFF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2273" y="60054"/>
            <a:ext cx="914400" cy="914400"/>
          </a:xfrm>
          <a:prstGeom prst="rect">
            <a:avLst/>
          </a:prstGeom>
        </p:spPr>
      </p:pic>
      <p:sp>
        <p:nvSpPr>
          <p:cNvPr id="64" name="TextBox 63">
            <a:extLst>
              <a:ext uri="{FF2B5EF4-FFF2-40B4-BE49-F238E27FC236}">
                <a16:creationId xmlns:a16="http://schemas.microsoft.com/office/drawing/2014/main" id="{7202E1FD-DE6F-6D6E-4113-22ABDD150760}"/>
              </a:ext>
            </a:extLst>
          </p:cNvPr>
          <p:cNvSpPr txBox="1"/>
          <p:nvPr/>
        </p:nvSpPr>
        <p:spPr>
          <a:xfrm>
            <a:off x="4280513" y="387449"/>
            <a:ext cx="1763303" cy="246221"/>
          </a:xfrm>
          <a:prstGeom prst="rect">
            <a:avLst/>
          </a:prstGeom>
          <a:noFill/>
        </p:spPr>
        <p:txBody>
          <a:bodyPr wrap="none" lIns="0" tIns="0" rIns="0" bIns="0" rtlCol="0">
            <a:spAutoFit/>
          </a:bodyPr>
          <a:lstStyle/>
          <a:p>
            <a:pPr algn="l"/>
            <a:r>
              <a:rPr lang="en-US" sz="1600"/>
              <a:t>Balance Module DB</a:t>
            </a:r>
          </a:p>
        </p:txBody>
      </p:sp>
      <p:sp>
        <p:nvSpPr>
          <p:cNvPr id="65" name="Rectangle 64">
            <a:extLst>
              <a:ext uri="{FF2B5EF4-FFF2-40B4-BE49-F238E27FC236}">
                <a16:creationId xmlns:a16="http://schemas.microsoft.com/office/drawing/2014/main" id="{69AC9211-6592-BE86-A3CE-1C99A2A5732D}"/>
              </a:ext>
            </a:extLst>
          </p:cNvPr>
          <p:cNvSpPr/>
          <p:nvPr/>
        </p:nvSpPr>
        <p:spPr bwMode="auto">
          <a:xfrm>
            <a:off x="5463669" y="2978879"/>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Fraud Detection Provider</a:t>
            </a:r>
          </a:p>
        </p:txBody>
      </p:sp>
      <p:cxnSp>
        <p:nvCxnSpPr>
          <p:cNvPr id="81" name="Straight Arrow Connector 80">
            <a:extLst>
              <a:ext uri="{FF2B5EF4-FFF2-40B4-BE49-F238E27FC236}">
                <a16:creationId xmlns:a16="http://schemas.microsoft.com/office/drawing/2014/main" id="{B040AA26-07CB-90B1-E91F-D4C0023E4F4A}"/>
              </a:ext>
            </a:extLst>
          </p:cNvPr>
          <p:cNvCxnSpPr>
            <a:stCxn id="12" idx="3"/>
            <a:endCxn id="48" idx="1"/>
          </p:cNvCxnSpPr>
          <p:nvPr/>
        </p:nvCxnSpPr>
        <p:spPr>
          <a:xfrm>
            <a:off x="1775216" y="3436075"/>
            <a:ext cx="26692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5C228DE-8A4B-14FA-3DF4-952F2BE0937F}"/>
              </a:ext>
            </a:extLst>
          </p:cNvPr>
          <p:cNvCxnSpPr>
            <a:cxnSpLocks/>
            <a:stCxn id="50" idx="3"/>
            <a:endCxn id="58" idx="2"/>
          </p:cNvCxnSpPr>
          <p:nvPr/>
        </p:nvCxnSpPr>
        <p:spPr>
          <a:xfrm flipV="1">
            <a:off x="4851443" y="974454"/>
            <a:ext cx="1668030" cy="9617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F7812C0-BABF-2F26-5BA8-395436714F41}"/>
              </a:ext>
            </a:extLst>
          </p:cNvPr>
          <p:cNvCxnSpPr>
            <a:stCxn id="48" idx="3"/>
            <a:endCxn id="29" idx="1"/>
          </p:cNvCxnSpPr>
          <p:nvPr/>
        </p:nvCxnSpPr>
        <p:spPr>
          <a:xfrm>
            <a:off x="3555148" y="3436075"/>
            <a:ext cx="210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948A9E64-33F5-4169-75CD-0B2906202D10}"/>
              </a:ext>
            </a:extLst>
          </p:cNvPr>
          <p:cNvCxnSpPr>
            <a:cxnSpLocks/>
            <a:stCxn id="36" idx="2"/>
            <a:endCxn id="37" idx="0"/>
          </p:cNvCxnSpPr>
          <p:nvPr/>
        </p:nvCxnSpPr>
        <p:spPr>
          <a:xfrm rot="5400000">
            <a:off x="3263623" y="5412786"/>
            <a:ext cx="423451" cy="8538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D77366DB-7D5B-A5CD-301F-9443F34CA75C}"/>
              </a:ext>
            </a:extLst>
          </p:cNvPr>
          <p:cNvCxnSpPr>
            <a:cxnSpLocks/>
            <a:stCxn id="36" idx="2"/>
            <a:endCxn id="39" idx="0"/>
          </p:cNvCxnSpPr>
          <p:nvPr/>
        </p:nvCxnSpPr>
        <p:spPr>
          <a:xfrm rot="16200000" flipH="1">
            <a:off x="4124466" y="5405809"/>
            <a:ext cx="409497" cy="8538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D2C5857-DCCE-C033-4880-7D51C614A0A7}"/>
              </a:ext>
            </a:extLst>
          </p:cNvPr>
          <p:cNvCxnSpPr>
            <a:stCxn id="36" idx="2"/>
            <a:endCxn id="38" idx="0"/>
          </p:cNvCxnSpPr>
          <p:nvPr/>
        </p:nvCxnSpPr>
        <p:spPr>
          <a:xfrm>
            <a:off x="3902281" y="5627994"/>
            <a:ext cx="0" cy="4094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257C5A2-32DB-5CCE-9599-179E7A01BF51}"/>
              </a:ext>
            </a:extLst>
          </p:cNvPr>
          <p:cNvCxnSpPr>
            <a:stCxn id="29" idx="2"/>
            <a:endCxn id="33" idx="0"/>
          </p:cNvCxnSpPr>
          <p:nvPr/>
        </p:nvCxnSpPr>
        <p:spPr>
          <a:xfrm flipH="1">
            <a:off x="3870447" y="3893275"/>
            <a:ext cx="651677" cy="3073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2F719A4-A621-846E-2480-A5F25890B432}"/>
              </a:ext>
            </a:extLst>
          </p:cNvPr>
          <p:cNvCxnSpPr>
            <a:stCxn id="29" idx="3"/>
            <a:endCxn id="65" idx="1"/>
          </p:cNvCxnSpPr>
          <p:nvPr/>
        </p:nvCxnSpPr>
        <p:spPr>
          <a:xfrm>
            <a:off x="5278626" y="3436075"/>
            <a:ext cx="185043" cy="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FC6E5BB-5AB6-BA2B-DCDF-4FFD45DA3EA8}"/>
              </a:ext>
            </a:extLst>
          </p:cNvPr>
          <p:cNvSpPr/>
          <p:nvPr/>
        </p:nvSpPr>
        <p:spPr bwMode="auto">
          <a:xfrm>
            <a:off x="5509609" y="4254318"/>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Fraud Detection Provider</a:t>
            </a: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BFCA74A9-398F-DFE8-B61E-185E4FCF9303}"/>
              </a:ext>
            </a:extLst>
          </p:cNvPr>
          <p:cNvSpPr/>
          <p:nvPr/>
        </p:nvSpPr>
        <p:spPr bwMode="auto">
          <a:xfrm>
            <a:off x="5675774" y="476732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Check for Fraud</a:t>
            </a:r>
          </a:p>
        </p:txBody>
      </p:sp>
      <p:sp>
        <p:nvSpPr>
          <p:cNvPr id="106" name="Rectangle 105">
            <a:extLst>
              <a:ext uri="{FF2B5EF4-FFF2-40B4-BE49-F238E27FC236}">
                <a16:creationId xmlns:a16="http://schemas.microsoft.com/office/drawing/2014/main" id="{A22338D8-27A2-1C07-42E4-45A02241BFDC}"/>
              </a:ext>
            </a:extLst>
          </p:cNvPr>
          <p:cNvSpPr/>
          <p:nvPr/>
        </p:nvSpPr>
        <p:spPr bwMode="auto">
          <a:xfrm>
            <a:off x="519291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107" name="Rectangle 106">
            <a:extLst>
              <a:ext uri="{FF2B5EF4-FFF2-40B4-BE49-F238E27FC236}">
                <a16:creationId xmlns:a16="http://schemas.microsoft.com/office/drawing/2014/main" id="{884B8116-A70E-60D0-2723-817595EABF81}"/>
              </a:ext>
            </a:extLst>
          </p:cNvPr>
          <p:cNvSpPr/>
          <p:nvPr/>
        </p:nvSpPr>
        <p:spPr bwMode="auto">
          <a:xfrm>
            <a:off x="606008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108" name="Rectangle 107">
            <a:extLst>
              <a:ext uri="{FF2B5EF4-FFF2-40B4-BE49-F238E27FC236}">
                <a16:creationId xmlns:a16="http://schemas.microsoft.com/office/drawing/2014/main" id="{AD414B02-1423-28FD-D285-EA3E0CA47F2D}"/>
              </a:ext>
            </a:extLst>
          </p:cNvPr>
          <p:cNvSpPr/>
          <p:nvPr/>
        </p:nvSpPr>
        <p:spPr bwMode="auto">
          <a:xfrm>
            <a:off x="692725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cxnSp>
        <p:nvCxnSpPr>
          <p:cNvPr id="113" name="Straight Arrow Connector 112">
            <a:extLst>
              <a:ext uri="{FF2B5EF4-FFF2-40B4-BE49-F238E27FC236}">
                <a16:creationId xmlns:a16="http://schemas.microsoft.com/office/drawing/2014/main" id="{20F7D19C-DDDA-BF17-4CC2-3C9A652C2EF5}"/>
              </a:ext>
            </a:extLst>
          </p:cNvPr>
          <p:cNvCxnSpPr>
            <a:cxnSpLocks/>
            <a:stCxn id="65" idx="2"/>
            <a:endCxn id="105" idx="0"/>
          </p:cNvCxnSpPr>
          <p:nvPr/>
        </p:nvCxnSpPr>
        <p:spPr>
          <a:xfrm>
            <a:off x="6220171" y="3893279"/>
            <a:ext cx="212105" cy="8740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FC90784A-B569-9D68-7BC3-26CA5844078C}"/>
              </a:ext>
            </a:extLst>
          </p:cNvPr>
          <p:cNvCxnSpPr>
            <a:cxnSpLocks/>
            <a:stCxn id="105" idx="2"/>
            <a:endCxn id="106" idx="0"/>
          </p:cNvCxnSpPr>
          <p:nvPr/>
        </p:nvCxnSpPr>
        <p:spPr>
          <a:xfrm rot="5400000">
            <a:off x="5810373" y="5432366"/>
            <a:ext cx="372544" cy="87126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95146931-700A-4DB0-F8F2-EE62E32543E3}"/>
              </a:ext>
            </a:extLst>
          </p:cNvPr>
          <p:cNvCxnSpPr>
            <a:cxnSpLocks/>
            <a:stCxn id="105" idx="2"/>
            <a:endCxn id="108" idx="0"/>
          </p:cNvCxnSpPr>
          <p:nvPr/>
        </p:nvCxnSpPr>
        <p:spPr>
          <a:xfrm rot="16200000" flipH="1">
            <a:off x="6677543" y="5436458"/>
            <a:ext cx="372544" cy="8630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87DBBF8E-96FE-7EB0-B96F-2FCC365F690B}"/>
              </a:ext>
            </a:extLst>
          </p:cNvPr>
          <p:cNvCxnSpPr>
            <a:cxnSpLocks/>
            <a:stCxn id="105" idx="2"/>
            <a:endCxn id="107" idx="0"/>
          </p:cNvCxnSpPr>
          <p:nvPr/>
        </p:nvCxnSpPr>
        <p:spPr>
          <a:xfrm rot="5400000">
            <a:off x="6243958" y="5865951"/>
            <a:ext cx="372544" cy="409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0056FE31-30CC-34CE-9801-B8FE2FBFF2F7}"/>
              </a:ext>
            </a:extLst>
          </p:cNvPr>
          <p:cNvSpPr/>
          <p:nvPr/>
        </p:nvSpPr>
        <p:spPr bwMode="auto">
          <a:xfrm>
            <a:off x="7154905"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Account Module to Secure user Balance</a:t>
            </a:r>
          </a:p>
        </p:txBody>
      </p:sp>
      <p:cxnSp>
        <p:nvCxnSpPr>
          <p:cNvPr id="123" name="Straight Arrow Connector 122">
            <a:extLst>
              <a:ext uri="{FF2B5EF4-FFF2-40B4-BE49-F238E27FC236}">
                <a16:creationId xmlns:a16="http://schemas.microsoft.com/office/drawing/2014/main" id="{6D37AB8D-802C-BCA9-96D2-0AB1FC58C6AB}"/>
              </a:ext>
            </a:extLst>
          </p:cNvPr>
          <p:cNvCxnSpPr>
            <a:stCxn id="65" idx="3"/>
            <a:endCxn id="121" idx="1"/>
          </p:cNvCxnSpPr>
          <p:nvPr/>
        </p:nvCxnSpPr>
        <p:spPr>
          <a:xfrm flipV="1">
            <a:off x="6976673" y="3436075"/>
            <a:ext cx="178232" cy="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9">
            <a:extLst>
              <a:ext uri="{FF2B5EF4-FFF2-40B4-BE49-F238E27FC236}">
                <a16:creationId xmlns:a16="http://schemas.microsoft.com/office/drawing/2014/main" id="{E7FDB735-6E79-4361-69D7-7FE7752C148A}"/>
              </a:ext>
            </a:extLst>
          </p:cNvPr>
          <p:cNvSpPr/>
          <p:nvPr/>
        </p:nvSpPr>
        <p:spPr bwMode="auto">
          <a:xfrm>
            <a:off x="7340559" y="1482454"/>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ffectLst/>
                <a:latin typeface="Segoe UI" panose="020B0502040204020203" pitchFamily="34" charset="0"/>
              </a:rPr>
              <a:t>Secures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46" name="Conector de Seta Reta 45">
            <a:extLst>
              <a:ext uri="{FF2B5EF4-FFF2-40B4-BE49-F238E27FC236}">
                <a16:creationId xmlns:a16="http://schemas.microsoft.com/office/drawing/2014/main" id="{DCA5BC50-A56E-F396-F060-FB59C4D97812}"/>
              </a:ext>
            </a:extLst>
          </p:cNvPr>
          <p:cNvCxnSpPr>
            <a:cxnSpLocks/>
            <a:stCxn id="42" idx="1"/>
          </p:cNvCxnSpPr>
          <p:nvPr/>
        </p:nvCxnSpPr>
        <p:spPr>
          <a:xfrm flipH="1" flipV="1">
            <a:off x="6519473" y="981468"/>
            <a:ext cx="821086" cy="9581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F87DA6F0-4486-CE74-5E9A-4E3172E71C80}"/>
              </a:ext>
            </a:extLst>
          </p:cNvPr>
          <p:cNvCxnSpPr>
            <a:stCxn id="121" idx="0"/>
            <a:endCxn id="42" idx="2"/>
          </p:cNvCxnSpPr>
          <p:nvPr/>
        </p:nvCxnSpPr>
        <p:spPr>
          <a:xfrm flipV="1">
            <a:off x="7911407" y="2396854"/>
            <a:ext cx="185654" cy="582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120">
            <a:extLst>
              <a:ext uri="{FF2B5EF4-FFF2-40B4-BE49-F238E27FC236}">
                <a16:creationId xmlns:a16="http://schemas.microsoft.com/office/drawing/2014/main" id="{41E47EF4-58E0-B40D-3893-C08FAFDD515B}"/>
              </a:ext>
            </a:extLst>
          </p:cNvPr>
          <p:cNvSpPr/>
          <p:nvPr/>
        </p:nvSpPr>
        <p:spPr bwMode="auto">
          <a:xfrm>
            <a:off x="8814521"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Target Bank to Register the transfer</a:t>
            </a:r>
          </a:p>
        </p:txBody>
      </p:sp>
      <p:cxnSp>
        <p:nvCxnSpPr>
          <p:cNvPr id="69" name="Conector: Angulado 68">
            <a:extLst>
              <a:ext uri="{FF2B5EF4-FFF2-40B4-BE49-F238E27FC236}">
                <a16:creationId xmlns:a16="http://schemas.microsoft.com/office/drawing/2014/main" id="{5710B1F4-4518-C2CC-8ABB-343A6C798FF9}"/>
              </a:ext>
            </a:extLst>
          </p:cNvPr>
          <p:cNvCxnSpPr>
            <a:cxnSpLocks/>
            <a:stCxn id="7" idx="1"/>
            <a:endCxn id="12" idx="1"/>
          </p:cNvCxnSpPr>
          <p:nvPr/>
        </p:nvCxnSpPr>
        <p:spPr>
          <a:xfrm rot="10800000" flipV="1">
            <a:off x="262213" y="2805615"/>
            <a:ext cx="2061" cy="630459"/>
          </a:xfrm>
          <a:prstGeom prst="bentConnector3">
            <a:avLst>
              <a:gd name="adj1" fmla="val 1119170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103">
            <a:extLst>
              <a:ext uri="{FF2B5EF4-FFF2-40B4-BE49-F238E27FC236}">
                <a16:creationId xmlns:a16="http://schemas.microsoft.com/office/drawing/2014/main" id="{E2DDCA59-CDAC-3561-05EB-C5B5C45C7CCD}"/>
              </a:ext>
            </a:extLst>
          </p:cNvPr>
          <p:cNvSpPr/>
          <p:nvPr/>
        </p:nvSpPr>
        <p:spPr bwMode="auto">
          <a:xfrm>
            <a:off x="8662366" y="4219166"/>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Target Bank System</a:t>
            </a: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104">
            <a:extLst>
              <a:ext uri="{FF2B5EF4-FFF2-40B4-BE49-F238E27FC236}">
                <a16:creationId xmlns:a16="http://schemas.microsoft.com/office/drawing/2014/main" id="{B6CE9085-86AA-F320-22E3-7278800541B6}"/>
              </a:ext>
            </a:extLst>
          </p:cNvPr>
          <p:cNvSpPr/>
          <p:nvPr/>
        </p:nvSpPr>
        <p:spPr bwMode="auto">
          <a:xfrm>
            <a:off x="8828531" y="4732173"/>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Register Transfer</a:t>
            </a:r>
          </a:p>
        </p:txBody>
      </p:sp>
      <p:sp>
        <p:nvSpPr>
          <p:cNvPr id="78" name="Rectangle 105">
            <a:extLst>
              <a:ext uri="{FF2B5EF4-FFF2-40B4-BE49-F238E27FC236}">
                <a16:creationId xmlns:a16="http://schemas.microsoft.com/office/drawing/2014/main" id="{05BE0690-CB90-240B-6EC8-2D6902E9CB04}"/>
              </a:ext>
            </a:extLst>
          </p:cNvPr>
          <p:cNvSpPr/>
          <p:nvPr/>
        </p:nvSpPr>
        <p:spPr bwMode="auto">
          <a:xfrm>
            <a:off x="834566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79" name="Rectangle 106">
            <a:extLst>
              <a:ext uri="{FF2B5EF4-FFF2-40B4-BE49-F238E27FC236}">
                <a16:creationId xmlns:a16="http://schemas.microsoft.com/office/drawing/2014/main" id="{DDB71970-5521-B869-4C00-74D1BDC1417A}"/>
              </a:ext>
            </a:extLst>
          </p:cNvPr>
          <p:cNvSpPr/>
          <p:nvPr/>
        </p:nvSpPr>
        <p:spPr bwMode="auto">
          <a:xfrm>
            <a:off x="921283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80" name="Rectangle 107">
            <a:extLst>
              <a:ext uri="{FF2B5EF4-FFF2-40B4-BE49-F238E27FC236}">
                <a16:creationId xmlns:a16="http://schemas.microsoft.com/office/drawing/2014/main" id="{F56996AE-D3BE-EE4E-CC99-CFA26FB7C587}"/>
              </a:ext>
            </a:extLst>
          </p:cNvPr>
          <p:cNvSpPr/>
          <p:nvPr/>
        </p:nvSpPr>
        <p:spPr bwMode="auto">
          <a:xfrm>
            <a:off x="1008000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cxnSp>
        <p:nvCxnSpPr>
          <p:cNvPr id="82" name="Connector: Elbow 115">
            <a:extLst>
              <a:ext uri="{FF2B5EF4-FFF2-40B4-BE49-F238E27FC236}">
                <a16:creationId xmlns:a16="http://schemas.microsoft.com/office/drawing/2014/main" id="{CF7D10CE-F2C9-659E-EA75-46EE7A5A7308}"/>
              </a:ext>
            </a:extLst>
          </p:cNvPr>
          <p:cNvCxnSpPr>
            <a:cxnSpLocks/>
            <a:stCxn id="77" idx="2"/>
            <a:endCxn id="78" idx="0"/>
          </p:cNvCxnSpPr>
          <p:nvPr/>
        </p:nvCxnSpPr>
        <p:spPr>
          <a:xfrm rot="5400000">
            <a:off x="8963130" y="5397214"/>
            <a:ext cx="372544" cy="87126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117">
            <a:extLst>
              <a:ext uri="{FF2B5EF4-FFF2-40B4-BE49-F238E27FC236}">
                <a16:creationId xmlns:a16="http://schemas.microsoft.com/office/drawing/2014/main" id="{AC626317-087C-110F-190D-1A9FA30DC095}"/>
              </a:ext>
            </a:extLst>
          </p:cNvPr>
          <p:cNvCxnSpPr>
            <a:cxnSpLocks/>
            <a:stCxn id="77" idx="2"/>
            <a:endCxn id="80" idx="0"/>
          </p:cNvCxnSpPr>
          <p:nvPr/>
        </p:nvCxnSpPr>
        <p:spPr>
          <a:xfrm rot="16200000" flipH="1">
            <a:off x="9830300" y="5401306"/>
            <a:ext cx="372544" cy="8630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119">
            <a:extLst>
              <a:ext uri="{FF2B5EF4-FFF2-40B4-BE49-F238E27FC236}">
                <a16:creationId xmlns:a16="http://schemas.microsoft.com/office/drawing/2014/main" id="{CFFEB9A7-703E-3C70-0B96-2E24BD7211C9}"/>
              </a:ext>
            </a:extLst>
          </p:cNvPr>
          <p:cNvCxnSpPr>
            <a:cxnSpLocks/>
            <a:stCxn id="77" idx="2"/>
            <a:endCxn id="79" idx="0"/>
          </p:cNvCxnSpPr>
          <p:nvPr/>
        </p:nvCxnSpPr>
        <p:spPr>
          <a:xfrm rot="5400000">
            <a:off x="9396715" y="5830799"/>
            <a:ext cx="372544" cy="409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E6212DC8-DFF6-0333-34AD-6362CDFB4675}"/>
              </a:ext>
            </a:extLst>
          </p:cNvPr>
          <p:cNvCxnSpPr>
            <a:stCxn id="53" idx="2"/>
          </p:cNvCxnSpPr>
          <p:nvPr/>
        </p:nvCxnSpPr>
        <p:spPr>
          <a:xfrm flipH="1">
            <a:off x="9560493" y="3893275"/>
            <a:ext cx="10530" cy="820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ector de Seta Reta 89">
            <a:extLst>
              <a:ext uri="{FF2B5EF4-FFF2-40B4-BE49-F238E27FC236}">
                <a16:creationId xmlns:a16="http://schemas.microsoft.com/office/drawing/2014/main" id="{49988C81-CB93-E0A0-573F-1146554AB65F}"/>
              </a:ext>
            </a:extLst>
          </p:cNvPr>
          <p:cNvCxnSpPr>
            <a:stCxn id="121" idx="3"/>
            <a:endCxn id="53" idx="1"/>
          </p:cNvCxnSpPr>
          <p:nvPr/>
        </p:nvCxnSpPr>
        <p:spPr>
          <a:xfrm>
            <a:off x="8667909" y="3436075"/>
            <a:ext cx="1466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Rectangle 120">
            <a:extLst>
              <a:ext uri="{FF2B5EF4-FFF2-40B4-BE49-F238E27FC236}">
                <a16:creationId xmlns:a16="http://schemas.microsoft.com/office/drawing/2014/main" id="{6435556C-51C9-B238-D237-918E0E8EBDE3}"/>
              </a:ext>
            </a:extLst>
          </p:cNvPr>
          <p:cNvSpPr/>
          <p:nvPr/>
        </p:nvSpPr>
        <p:spPr bwMode="auto">
          <a:xfrm>
            <a:off x="10518874" y="2956340"/>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rgbClr val="FFFFFF"/>
                </a:solidFill>
                <a:effectLst/>
                <a:latin typeface="Segoe UI" panose="020B0502040204020203" pitchFamily="34" charset="0"/>
              </a:rPr>
              <a:t>Calls the Account Module to decrease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114" name="Conector de Seta Reta 113">
            <a:extLst>
              <a:ext uri="{FF2B5EF4-FFF2-40B4-BE49-F238E27FC236}">
                <a16:creationId xmlns:a16="http://schemas.microsoft.com/office/drawing/2014/main" id="{F2B58BD0-41D0-5209-0727-4F9CF5290C75}"/>
              </a:ext>
            </a:extLst>
          </p:cNvPr>
          <p:cNvCxnSpPr>
            <a:endCxn id="91" idx="1"/>
          </p:cNvCxnSpPr>
          <p:nvPr/>
        </p:nvCxnSpPr>
        <p:spPr>
          <a:xfrm flipV="1">
            <a:off x="10327525" y="3413540"/>
            <a:ext cx="191349" cy="154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5" name="Rectangle 49">
            <a:extLst>
              <a:ext uri="{FF2B5EF4-FFF2-40B4-BE49-F238E27FC236}">
                <a16:creationId xmlns:a16="http://schemas.microsoft.com/office/drawing/2014/main" id="{2B9C721A-7A32-585A-3963-D1A932A4FE4A}"/>
              </a:ext>
            </a:extLst>
          </p:cNvPr>
          <p:cNvSpPr/>
          <p:nvPr/>
        </p:nvSpPr>
        <p:spPr bwMode="auto">
          <a:xfrm>
            <a:off x="9864223" y="1463562"/>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ffectLst/>
                <a:latin typeface="Segoe UI" panose="020B0502040204020203" pitchFamily="34" charset="0"/>
              </a:rPr>
              <a:t>Decrease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119" name="Conector de Seta Reta 118">
            <a:extLst>
              <a:ext uri="{FF2B5EF4-FFF2-40B4-BE49-F238E27FC236}">
                <a16:creationId xmlns:a16="http://schemas.microsoft.com/office/drawing/2014/main" id="{3FE9FD04-4616-4BD1-5E30-8F8552D897FC}"/>
              </a:ext>
            </a:extLst>
          </p:cNvPr>
          <p:cNvCxnSpPr>
            <a:stCxn id="91" idx="0"/>
            <a:endCxn id="115" idx="2"/>
          </p:cNvCxnSpPr>
          <p:nvPr/>
        </p:nvCxnSpPr>
        <p:spPr>
          <a:xfrm flipH="1" flipV="1">
            <a:off x="10620725" y="2377962"/>
            <a:ext cx="654651" cy="5783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a:extLst>
              <a:ext uri="{FF2B5EF4-FFF2-40B4-BE49-F238E27FC236}">
                <a16:creationId xmlns:a16="http://schemas.microsoft.com/office/drawing/2014/main" id="{9DECF283-F992-F275-CD92-D059FAF5FEC9}"/>
              </a:ext>
            </a:extLst>
          </p:cNvPr>
          <p:cNvCxnSpPr>
            <a:stCxn id="115" idx="0"/>
          </p:cNvCxnSpPr>
          <p:nvPr/>
        </p:nvCxnSpPr>
        <p:spPr>
          <a:xfrm flipH="1" flipV="1">
            <a:off x="6519473" y="974454"/>
            <a:ext cx="4101252" cy="4891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98565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3E687-6D1C-DC1B-E1DC-177564939717}"/>
              </a:ext>
            </a:extLst>
          </p:cNvPr>
          <p:cNvSpPr>
            <a:spLocks noGrp="1"/>
          </p:cNvSpPr>
          <p:nvPr>
            <p:ph type="title"/>
          </p:nvPr>
        </p:nvSpPr>
        <p:spPr/>
        <p:txBody>
          <a:bodyPr/>
          <a:lstStyle/>
          <a:p>
            <a:r>
              <a:rPr lang="en-US" err="1"/>
              <a:t>Fabrikam</a:t>
            </a:r>
            <a:r>
              <a:rPr lang="en-US"/>
              <a:t> Bank Case – Money Transfer</a:t>
            </a:r>
          </a:p>
        </p:txBody>
      </p:sp>
      <p:sp>
        <p:nvSpPr>
          <p:cNvPr id="3" name="Espaço Reservado para Texto 2">
            <a:extLst>
              <a:ext uri="{FF2B5EF4-FFF2-40B4-BE49-F238E27FC236}">
                <a16:creationId xmlns:a16="http://schemas.microsoft.com/office/drawing/2014/main" id="{26B7FC9E-F82A-0AA8-14DE-91B6D16B39E4}"/>
              </a:ext>
            </a:extLst>
          </p:cNvPr>
          <p:cNvSpPr>
            <a:spLocks noGrp="1"/>
          </p:cNvSpPr>
          <p:nvPr>
            <p:ph type="body" sz="quarter" idx="12"/>
          </p:nvPr>
        </p:nvSpPr>
        <p:spPr>
          <a:xfrm>
            <a:off x="584198" y="1589670"/>
            <a:ext cx="11378415" cy="4363182"/>
          </a:xfrm>
        </p:spPr>
        <p:txBody>
          <a:bodyPr/>
          <a:lstStyle/>
          <a:p>
            <a:pPr marL="0" indent="0" algn="l" rtl="0" eaLnBrk="1" latinLnBrk="0" hangingPunct="1">
              <a:lnSpc>
                <a:spcPct val="150000"/>
              </a:lnSpc>
              <a:buNone/>
            </a:pPr>
            <a:r>
              <a:rPr lang="en-US" sz="2400">
                <a:solidFill>
                  <a:srgbClr val="FFFFFF"/>
                </a:solidFill>
                <a:effectLst/>
                <a:latin typeface="Segoe UI" panose="020B0502040204020203" pitchFamily="34" charset="0"/>
              </a:rPr>
              <a:t>In this situation, where numerous external services are involved, how can we develop an integration test to verify that our Transfer Module functions correctly?</a:t>
            </a:r>
          </a:p>
          <a:p>
            <a:pPr marL="0" indent="0" algn="l" rtl="0" eaLnBrk="1" latinLnBrk="0" hangingPunct="1">
              <a:lnSpc>
                <a:spcPct val="150000"/>
              </a:lnSpc>
              <a:buNone/>
            </a:pPr>
            <a:endParaRPr lang="en-US" sz="2400">
              <a:solidFill>
                <a:srgbClr val="FFFFFF"/>
              </a:solidFill>
              <a:effectLst/>
              <a:latin typeface="Segoe UI" panose="020B0502040204020203" pitchFamily="34" charset="0"/>
            </a:endParaRPr>
          </a:p>
          <a:p>
            <a:pPr marL="0" indent="0" algn="l" rtl="0" eaLnBrk="1" latinLnBrk="0" hangingPunct="1">
              <a:lnSpc>
                <a:spcPct val="150000"/>
              </a:lnSpc>
              <a:buNone/>
            </a:pPr>
            <a:r>
              <a:rPr lang="en-US" sz="2400">
                <a:solidFill>
                  <a:srgbClr val="FFFFFF"/>
                </a:solidFill>
                <a:effectLst/>
                <a:latin typeface="Segoe UI" panose="020B0502040204020203" pitchFamily="34" charset="0"/>
              </a:rPr>
              <a:t>We would have to set up our data (inputs) across many external services, many of which we do not control.</a:t>
            </a:r>
          </a:p>
          <a:p>
            <a:pPr marL="0" indent="0" algn="l" rtl="0" eaLnBrk="1" latinLnBrk="0" hangingPunct="1">
              <a:lnSpc>
                <a:spcPct val="150000"/>
              </a:lnSpc>
              <a:buNone/>
            </a:pPr>
            <a:endParaRPr lang="en-US" sz="2400">
              <a:solidFill>
                <a:srgbClr val="FFFFFF"/>
              </a:solidFill>
              <a:effectLst/>
              <a:latin typeface="Segoe UI" panose="020B0502040204020203" pitchFamily="34" charset="0"/>
            </a:endParaRPr>
          </a:p>
          <a:p>
            <a:pPr marL="0" indent="0" algn="l" rtl="0" eaLnBrk="1" latinLnBrk="0" hangingPunct="1">
              <a:lnSpc>
                <a:spcPct val="150000"/>
              </a:lnSpc>
              <a:buNone/>
            </a:pPr>
            <a:r>
              <a:rPr lang="en-US" sz="2400">
                <a:solidFill>
                  <a:srgbClr val="FFFFFF"/>
                </a:solidFill>
                <a:effectLst/>
                <a:latin typeface="Segoe UI" panose="020B0502040204020203" pitchFamily="34" charset="0"/>
              </a:rPr>
              <a:t>Additionally, various problems could arise that would demand significant effort to configure and might even incur financial costs.</a:t>
            </a:r>
            <a:endParaRPr lang="en-US" sz="2400"/>
          </a:p>
        </p:txBody>
      </p:sp>
    </p:spTree>
    <p:extLst>
      <p:ext uri="{BB962C8B-B14F-4D97-AF65-F5344CB8AC3E}">
        <p14:creationId xmlns:p14="http://schemas.microsoft.com/office/powerpoint/2010/main" val="251963264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B244C-7FAA-7287-84F0-755FE3D18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6F6960-1D47-EF55-F736-7ED349DB195E}"/>
              </a:ext>
            </a:extLst>
          </p:cNvPr>
          <p:cNvSpPr>
            <a:spLocks noGrp="1" noRot="1" noMove="1" noResize="1" noEditPoints="1" noAdjustHandles="1" noChangeArrowheads="1" noChangeShapeType="1"/>
          </p:cNvSpPr>
          <p:nvPr>
            <p:ph type="title"/>
          </p:nvPr>
        </p:nvSpPr>
        <p:spPr>
          <a:xfrm>
            <a:off x="7729083" y="21598"/>
            <a:ext cx="4462917" cy="307777"/>
          </a:xfrm>
        </p:spPr>
        <p:txBody>
          <a:bodyPr/>
          <a:lstStyle/>
          <a:p>
            <a:r>
              <a:rPr lang="en-US" err="1"/>
              <a:t>Fabrikam</a:t>
            </a:r>
            <a:r>
              <a:rPr lang="en-US"/>
              <a:t> Bank Case – Money Transfer</a:t>
            </a:r>
          </a:p>
        </p:txBody>
      </p:sp>
      <p:sp>
        <p:nvSpPr>
          <p:cNvPr id="4" name="Rectangle 3">
            <a:extLst>
              <a:ext uri="{FF2B5EF4-FFF2-40B4-BE49-F238E27FC236}">
                <a16:creationId xmlns:a16="http://schemas.microsoft.com/office/drawing/2014/main" id="{B2520D53-7EAD-1AB8-9087-754F61BAA44B}"/>
              </a:ext>
            </a:extLst>
          </p:cNvPr>
          <p:cNvSpPr>
            <a:spLocks noGrp="1" noRot="1" noMove="1" noResize="1" noEditPoints="1" noAdjustHandles="1" noChangeArrowheads="1" noChangeShapeType="1"/>
          </p:cNvSpPr>
          <p:nvPr/>
        </p:nvSpPr>
        <p:spPr bwMode="auto">
          <a:xfrm>
            <a:off x="120482" y="2573614"/>
            <a:ext cx="11983534" cy="160820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Transfer Module</a:t>
            </a:r>
          </a:p>
        </p:txBody>
      </p:sp>
      <p:pic>
        <p:nvPicPr>
          <p:cNvPr id="6" name="Graphic 5" descr="User with solid fill">
            <a:extLst>
              <a:ext uri="{FF2B5EF4-FFF2-40B4-BE49-F238E27FC236}">
                <a16:creationId xmlns:a16="http://schemas.microsoft.com/office/drawing/2014/main" id="{5C4A5A06-90EE-AA8C-ECBD-D77D1358BBDD}"/>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a:off x="320512" y="1267910"/>
            <a:ext cx="914400" cy="914400"/>
          </a:xfrm>
          <a:prstGeom prst="rect">
            <a:avLst/>
          </a:prstGeom>
        </p:spPr>
      </p:pic>
      <p:sp>
        <p:nvSpPr>
          <p:cNvPr id="7" name="Rectangle 6">
            <a:extLst>
              <a:ext uri="{FF2B5EF4-FFF2-40B4-BE49-F238E27FC236}">
                <a16:creationId xmlns:a16="http://schemas.microsoft.com/office/drawing/2014/main" id="{97FD447E-3854-E728-50B9-84101B7AAEF9}"/>
              </a:ext>
            </a:extLst>
          </p:cNvPr>
          <p:cNvSpPr>
            <a:spLocks noGrp="1" noRot="1" noMove="1" noResize="1" noEditPoints="1" noAdjustHandles="1" noChangeArrowheads="1" noChangeShapeType="1"/>
          </p:cNvSpPr>
          <p:nvPr/>
        </p:nvSpPr>
        <p:spPr bwMode="auto">
          <a:xfrm>
            <a:off x="264273" y="2687778"/>
            <a:ext cx="2534373" cy="235675"/>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Receives the request of the user</a:t>
            </a:r>
          </a:p>
        </p:txBody>
      </p:sp>
      <p:cxnSp>
        <p:nvCxnSpPr>
          <p:cNvPr id="11" name="Straight Arrow Connector 10">
            <a:extLst>
              <a:ext uri="{FF2B5EF4-FFF2-40B4-BE49-F238E27FC236}">
                <a16:creationId xmlns:a16="http://schemas.microsoft.com/office/drawing/2014/main" id="{2976350C-A181-5BD5-9A29-E65BF42A3206}"/>
              </a:ext>
            </a:extLst>
          </p:cNvPr>
          <p:cNvCxnSpPr>
            <a:cxnSpLocks noGrp="1" noRot="1" noMove="1" noResize="1" noEditPoints="1" noAdjustHandles="1" noChangeArrowheads="1" noChangeShapeType="1"/>
          </p:cNvCxnSpPr>
          <p:nvPr/>
        </p:nvCxnSpPr>
        <p:spPr>
          <a:xfrm>
            <a:off x="777712" y="2063110"/>
            <a:ext cx="0" cy="6297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9E5F1CC-8749-9C1E-EFF6-902049450DB0}"/>
              </a:ext>
            </a:extLst>
          </p:cNvPr>
          <p:cNvSpPr>
            <a:spLocks noGrp="1" noRot="1" noMove="1" noResize="1" noEditPoints="1" noAdjustHandles="1" noChangeArrowheads="1" noChangeShapeType="1"/>
          </p:cNvSpPr>
          <p:nvPr/>
        </p:nvSpPr>
        <p:spPr bwMode="auto">
          <a:xfrm>
            <a:off x="262212"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User Service to verify user transfer limits</a:t>
            </a:r>
          </a:p>
        </p:txBody>
      </p:sp>
      <p:sp>
        <p:nvSpPr>
          <p:cNvPr id="13" name="Rectangle 12">
            <a:extLst>
              <a:ext uri="{FF2B5EF4-FFF2-40B4-BE49-F238E27FC236}">
                <a16:creationId xmlns:a16="http://schemas.microsoft.com/office/drawing/2014/main" id="{0F4BF6CB-C2B4-3BBF-28A9-37CB5C3B43D2}"/>
              </a:ext>
            </a:extLst>
          </p:cNvPr>
          <p:cNvSpPr>
            <a:spLocks noGrp="1" noRot="1" noMove="1" noResize="1" noEditPoints="1" noAdjustHandles="1" noChangeArrowheads="1" noChangeShapeType="1"/>
          </p:cNvSpPr>
          <p:nvPr/>
        </p:nvSpPr>
        <p:spPr bwMode="auto">
          <a:xfrm>
            <a:off x="120482" y="4245271"/>
            <a:ext cx="1781666" cy="154052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User Module</a:t>
            </a:r>
          </a:p>
        </p:txBody>
      </p:sp>
      <p:sp>
        <p:nvSpPr>
          <p:cNvPr id="16" name="Rectangle 15">
            <a:extLst>
              <a:ext uri="{FF2B5EF4-FFF2-40B4-BE49-F238E27FC236}">
                <a16:creationId xmlns:a16="http://schemas.microsoft.com/office/drawing/2014/main" id="{D6CA415F-DE8C-B639-A3C1-91F66FEAAD75}"/>
              </a:ext>
            </a:extLst>
          </p:cNvPr>
          <p:cNvSpPr>
            <a:spLocks noGrp="1" noRot="1" noMove="1" noResize="1" noEditPoints="1" noAdjustHandles="1" noChangeArrowheads="1" noChangeShapeType="1"/>
          </p:cNvSpPr>
          <p:nvPr/>
        </p:nvSpPr>
        <p:spPr bwMode="auto">
          <a:xfrm>
            <a:off x="262212" y="4758278"/>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user info</a:t>
            </a:r>
          </a:p>
        </p:txBody>
      </p:sp>
      <p:pic>
        <p:nvPicPr>
          <p:cNvPr id="18" name="Graphic 17" descr="Database with solid fill">
            <a:extLst>
              <a:ext uri="{FF2B5EF4-FFF2-40B4-BE49-F238E27FC236}">
                <a16:creationId xmlns:a16="http://schemas.microsoft.com/office/drawing/2014/main" id="{241116CA-A76C-640D-DC77-DFE32C75CCA9}"/>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539499" y="5839719"/>
            <a:ext cx="914400" cy="914400"/>
          </a:xfrm>
          <a:prstGeom prst="rect">
            <a:avLst/>
          </a:prstGeom>
        </p:spPr>
      </p:pic>
      <p:cxnSp>
        <p:nvCxnSpPr>
          <p:cNvPr id="20" name="Straight Arrow Connector 19">
            <a:extLst>
              <a:ext uri="{FF2B5EF4-FFF2-40B4-BE49-F238E27FC236}">
                <a16:creationId xmlns:a16="http://schemas.microsoft.com/office/drawing/2014/main" id="{30E64FCA-C915-C6BF-8224-1AAD5C5FFBC7}"/>
              </a:ext>
            </a:extLst>
          </p:cNvPr>
          <p:cNvCxnSpPr>
            <a:cxnSpLocks noGrp="1" noRot="1" noMove="1" noResize="1" noEditPoints="1" noAdjustHandles="1" noChangeArrowheads="1" noChangeShapeType="1"/>
            <a:stCxn id="16" idx="2"/>
          </p:cNvCxnSpPr>
          <p:nvPr/>
        </p:nvCxnSpPr>
        <p:spPr>
          <a:xfrm>
            <a:off x="1018714" y="5672678"/>
            <a:ext cx="0" cy="2202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857801-A530-16EB-9C14-2BB5A3607084}"/>
              </a:ext>
            </a:extLst>
          </p:cNvPr>
          <p:cNvCxnSpPr>
            <a:cxnSpLocks noGrp="1" noRot="1" noMove="1" noResize="1" noEditPoints="1" noAdjustHandles="1" noChangeArrowheads="1" noChangeShapeType="1"/>
            <a:stCxn id="12" idx="2"/>
            <a:endCxn id="16" idx="0"/>
          </p:cNvCxnSpPr>
          <p:nvPr/>
        </p:nvCxnSpPr>
        <p:spPr>
          <a:xfrm>
            <a:off x="1018714" y="3893275"/>
            <a:ext cx="0" cy="8650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E539907C-7BF5-8A40-AE7D-8892B2321ED9}"/>
              </a:ext>
            </a:extLst>
          </p:cNvPr>
          <p:cNvSpPr>
            <a:spLocks noGrp="1" noRot="1" noMove="1" noResize="1" noEditPoints="1" noAdjustHandles="1" noChangeArrowheads="1" noChangeShapeType="1"/>
          </p:cNvSpPr>
          <p:nvPr/>
        </p:nvSpPr>
        <p:spPr bwMode="auto">
          <a:xfrm>
            <a:off x="3765622"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Central Bank to verify if the target account exists </a:t>
            </a:r>
          </a:p>
        </p:txBody>
      </p:sp>
      <p:sp>
        <p:nvSpPr>
          <p:cNvPr id="30" name="TextBox 29">
            <a:extLst>
              <a:ext uri="{FF2B5EF4-FFF2-40B4-BE49-F238E27FC236}">
                <a16:creationId xmlns:a16="http://schemas.microsoft.com/office/drawing/2014/main" id="{68EA4252-5AA7-4700-A965-95828D351A31}"/>
              </a:ext>
            </a:extLst>
          </p:cNvPr>
          <p:cNvSpPr txBox="1">
            <a:spLocks noGrp="1" noRot="1" noMove="1" noResize="1" noEditPoints="1" noAdjustHandles="1" noChangeArrowheads="1" noChangeShapeType="1"/>
          </p:cNvSpPr>
          <p:nvPr/>
        </p:nvSpPr>
        <p:spPr>
          <a:xfrm>
            <a:off x="1305622" y="6098680"/>
            <a:ext cx="1070806" cy="492443"/>
          </a:xfrm>
          <a:prstGeom prst="rect">
            <a:avLst/>
          </a:prstGeom>
          <a:noFill/>
        </p:spPr>
        <p:txBody>
          <a:bodyPr wrap="none" lIns="0" tIns="0" rIns="0" bIns="0" rtlCol="0">
            <a:spAutoFit/>
          </a:bodyPr>
          <a:lstStyle/>
          <a:p>
            <a:pPr algn="ctr"/>
            <a:r>
              <a:rPr lang="en-US" sz="1600"/>
              <a:t>User </a:t>
            </a:r>
          </a:p>
          <a:p>
            <a:pPr algn="ctr"/>
            <a:r>
              <a:rPr lang="en-US" sz="1600"/>
              <a:t>Module  DB</a:t>
            </a:r>
          </a:p>
        </p:txBody>
      </p:sp>
      <p:sp>
        <p:nvSpPr>
          <p:cNvPr id="33" name="Rectangle 32">
            <a:extLst>
              <a:ext uri="{FF2B5EF4-FFF2-40B4-BE49-F238E27FC236}">
                <a16:creationId xmlns:a16="http://schemas.microsoft.com/office/drawing/2014/main" id="{1954BB42-C4BB-06E4-E69C-977CCDD7C567}"/>
              </a:ext>
            </a:extLst>
          </p:cNvPr>
          <p:cNvSpPr>
            <a:spLocks noGrp="1" noRot="1" noMove="1" noResize="1" noEditPoints="1" noAdjustHandles="1" noChangeArrowheads="1" noChangeShapeType="1"/>
          </p:cNvSpPr>
          <p:nvPr/>
        </p:nvSpPr>
        <p:spPr bwMode="auto">
          <a:xfrm>
            <a:off x="2979614" y="4200587"/>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Central Bank</a:t>
            </a:r>
          </a:p>
        </p:txBody>
      </p:sp>
      <p:sp>
        <p:nvSpPr>
          <p:cNvPr id="36" name="Rectangle 35">
            <a:extLst>
              <a:ext uri="{FF2B5EF4-FFF2-40B4-BE49-F238E27FC236}">
                <a16:creationId xmlns:a16="http://schemas.microsoft.com/office/drawing/2014/main" id="{A19EBD6B-FD6D-937F-6F2E-2AD46424E58F}"/>
              </a:ext>
            </a:extLst>
          </p:cNvPr>
          <p:cNvSpPr>
            <a:spLocks noGrp="1" noRot="1" noMove="1" noResize="1" noEditPoints="1" noAdjustHandles="1" noChangeArrowheads="1" noChangeShapeType="1"/>
          </p:cNvSpPr>
          <p:nvPr/>
        </p:nvSpPr>
        <p:spPr bwMode="auto">
          <a:xfrm>
            <a:off x="3145779" y="4713594"/>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target user information</a:t>
            </a:r>
          </a:p>
        </p:txBody>
      </p:sp>
      <p:sp>
        <p:nvSpPr>
          <p:cNvPr id="37" name="Rectangle 36">
            <a:extLst>
              <a:ext uri="{FF2B5EF4-FFF2-40B4-BE49-F238E27FC236}">
                <a16:creationId xmlns:a16="http://schemas.microsoft.com/office/drawing/2014/main" id="{8E4436E2-ED8F-62B7-BBE8-EAB38E9A5F68}"/>
              </a:ext>
            </a:extLst>
          </p:cNvPr>
          <p:cNvSpPr>
            <a:spLocks noGrp="1" noRot="1" noMove="1" noResize="1" noEditPoints="1" noAdjustHandles="1" noChangeArrowheads="1" noChangeShapeType="1"/>
          </p:cNvSpPr>
          <p:nvPr/>
        </p:nvSpPr>
        <p:spPr bwMode="auto">
          <a:xfrm>
            <a:off x="2680312" y="6051445"/>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38" name="Rectangle 37">
            <a:extLst>
              <a:ext uri="{FF2B5EF4-FFF2-40B4-BE49-F238E27FC236}">
                <a16:creationId xmlns:a16="http://schemas.microsoft.com/office/drawing/2014/main" id="{BFAE5A6E-420F-7DE1-1FD0-A688CC76B6F8}"/>
              </a:ext>
            </a:extLst>
          </p:cNvPr>
          <p:cNvSpPr>
            <a:spLocks noGrp="1" noRot="1" noMove="1" noResize="1" noEditPoints="1" noAdjustHandles="1" noChangeArrowheads="1" noChangeShapeType="1"/>
          </p:cNvSpPr>
          <p:nvPr/>
        </p:nvSpPr>
        <p:spPr bwMode="auto">
          <a:xfrm>
            <a:off x="3534178" y="6037492"/>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39" name="Rectangle 38">
            <a:extLst>
              <a:ext uri="{FF2B5EF4-FFF2-40B4-BE49-F238E27FC236}">
                <a16:creationId xmlns:a16="http://schemas.microsoft.com/office/drawing/2014/main" id="{EB0C6C85-C488-C183-DEE7-04028E8F0B13}"/>
              </a:ext>
            </a:extLst>
          </p:cNvPr>
          <p:cNvSpPr>
            <a:spLocks noGrp="1" noRot="1" noMove="1" noResize="1" noEditPoints="1" noAdjustHandles="1" noChangeArrowheads="1" noChangeShapeType="1"/>
          </p:cNvSpPr>
          <p:nvPr/>
        </p:nvSpPr>
        <p:spPr bwMode="auto">
          <a:xfrm>
            <a:off x="4388044" y="6037491"/>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48" name="Rectangle 47">
            <a:extLst>
              <a:ext uri="{FF2B5EF4-FFF2-40B4-BE49-F238E27FC236}">
                <a16:creationId xmlns:a16="http://schemas.microsoft.com/office/drawing/2014/main" id="{967AE5C7-803E-F79C-E098-616881DB0A62}"/>
              </a:ext>
            </a:extLst>
          </p:cNvPr>
          <p:cNvSpPr>
            <a:spLocks noGrp="1" noRot="1" noMove="1" noResize="1" noEditPoints="1" noAdjustHandles="1" noChangeArrowheads="1" noChangeShapeType="1"/>
          </p:cNvSpPr>
          <p:nvPr/>
        </p:nvSpPr>
        <p:spPr bwMode="auto">
          <a:xfrm>
            <a:off x="2042144"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Account Module to check if the user has money available</a:t>
            </a:r>
          </a:p>
        </p:txBody>
      </p:sp>
      <p:sp>
        <p:nvSpPr>
          <p:cNvPr id="49" name="Rectangle 48">
            <a:extLst>
              <a:ext uri="{FF2B5EF4-FFF2-40B4-BE49-F238E27FC236}">
                <a16:creationId xmlns:a16="http://schemas.microsoft.com/office/drawing/2014/main" id="{9B7920C5-AAF3-581F-2E97-75D09DF736D6}"/>
              </a:ext>
            </a:extLst>
          </p:cNvPr>
          <p:cNvSpPr>
            <a:spLocks noGrp="1" noRot="1" noMove="1" noResize="1" noEditPoints="1" noAdjustHandles="1" noChangeArrowheads="1" noChangeShapeType="1"/>
          </p:cNvSpPr>
          <p:nvPr/>
        </p:nvSpPr>
        <p:spPr bwMode="auto">
          <a:xfrm>
            <a:off x="2245572" y="1003770"/>
            <a:ext cx="9625916" cy="145134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Account Module</a:t>
            </a:r>
          </a:p>
        </p:txBody>
      </p:sp>
      <p:sp>
        <p:nvSpPr>
          <p:cNvPr id="50" name="Rectangle 49">
            <a:extLst>
              <a:ext uri="{FF2B5EF4-FFF2-40B4-BE49-F238E27FC236}">
                <a16:creationId xmlns:a16="http://schemas.microsoft.com/office/drawing/2014/main" id="{D13F9557-8B6E-8F0C-3208-B4ACE8AF0E25}"/>
              </a:ext>
            </a:extLst>
          </p:cNvPr>
          <p:cNvSpPr>
            <a:spLocks noGrp="1" noRot="1" noMove="1" noResize="1" noEditPoints="1" noAdjustHandles="1" noChangeArrowheads="1" noChangeShapeType="1"/>
          </p:cNvSpPr>
          <p:nvPr/>
        </p:nvSpPr>
        <p:spPr bwMode="auto">
          <a:xfrm>
            <a:off x="3338439" y="1478973"/>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Return user balance</a:t>
            </a:r>
          </a:p>
        </p:txBody>
      </p:sp>
      <p:cxnSp>
        <p:nvCxnSpPr>
          <p:cNvPr id="56" name="Straight Arrow Connector 55">
            <a:extLst>
              <a:ext uri="{FF2B5EF4-FFF2-40B4-BE49-F238E27FC236}">
                <a16:creationId xmlns:a16="http://schemas.microsoft.com/office/drawing/2014/main" id="{4245326D-30C9-5A67-EDF7-3971B4D4D8CF}"/>
              </a:ext>
            </a:extLst>
          </p:cNvPr>
          <p:cNvCxnSpPr>
            <a:cxnSpLocks noGrp="1" noRot="1" noMove="1" noResize="1" noEditPoints="1" noAdjustHandles="1" noChangeArrowheads="1" noChangeShapeType="1"/>
            <a:stCxn id="48" idx="0"/>
            <a:endCxn id="50" idx="2"/>
          </p:cNvCxnSpPr>
          <p:nvPr/>
        </p:nvCxnSpPr>
        <p:spPr>
          <a:xfrm flipV="1">
            <a:off x="2798646" y="2393373"/>
            <a:ext cx="1296295" cy="5855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8" name="Graphic 57" descr="Database with solid fill">
            <a:extLst>
              <a:ext uri="{FF2B5EF4-FFF2-40B4-BE49-F238E27FC236}">
                <a16:creationId xmlns:a16="http://schemas.microsoft.com/office/drawing/2014/main" id="{67DE0C35-D717-90AC-8719-5813B7D93486}"/>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tretch>
            <a:fillRect/>
          </a:stretch>
        </p:blipFill>
        <p:spPr>
          <a:xfrm>
            <a:off x="6062273" y="60054"/>
            <a:ext cx="914400" cy="914400"/>
          </a:xfrm>
          <a:prstGeom prst="rect">
            <a:avLst/>
          </a:prstGeom>
        </p:spPr>
      </p:pic>
      <p:sp>
        <p:nvSpPr>
          <p:cNvPr id="64" name="TextBox 63">
            <a:extLst>
              <a:ext uri="{FF2B5EF4-FFF2-40B4-BE49-F238E27FC236}">
                <a16:creationId xmlns:a16="http://schemas.microsoft.com/office/drawing/2014/main" id="{1CBB9B31-1A63-6AB5-66C2-C3888F94D0D0}"/>
              </a:ext>
            </a:extLst>
          </p:cNvPr>
          <p:cNvSpPr txBox="1">
            <a:spLocks noGrp="1" noRot="1" noMove="1" noResize="1" noEditPoints="1" noAdjustHandles="1" noChangeArrowheads="1" noChangeShapeType="1"/>
          </p:cNvSpPr>
          <p:nvPr/>
        </p:nvSpPr>
        <p:spPr>
          <a:xfrm>
            <a:off x="4280513" y="387449"/>
            <a:ext cx="1763303" cy="246221"/>
          </a:xfrm>
          <a:prstGeom prst="rect">
            <a:avLst/>
          </a:prstGeom>
          <a:noFill/>
        </p:spPr>
        <p:txBody>
          <a:bodyPr wrap="none" lIns="0" tIns="0" rIns="0" bIns="0" rtlCol="0">
            <a:spAutoFit/>
          </a:bodyPr>
          <a:lstStyle/>
          <a:p>
            <a:pPr algn="l"/>
            <a:r>
              <a:rPr lang="en-US" sz="1600"/>
              <a:t>Balance Module DB</a:t>
            </a:r>
          </a:p>
        </p:txBody>
      </p:sp>
      <p:sp>
        <p:nvSpPr>
          <p:cNvPr id="65" name="Rectangle 64">
            <a:extLst>
              <a:ext uri="{FF2B5EF4-FFF2-40B4-BE49-F238E27FC236}">
                <a16:creationId xmlns:a16="http://schemas.microsoft.com/office/drawing/2014/main" id="{77BC507D-35B1-61B0-121B-8F303DBAA093}"/>
              </a:ext>
            </a:extLst>
          </p:cNvPr>
          <p:cNvSpPr>
            <a:spLocks noGrp="1" noRot="1" noMove="1" noResize="1" noEditPoints="1" noAdjustHandles="1" noChangeArrowheads="1" noChangeShapeType="1"/>
          </p:cNvSpPr>
          <p:nvPr/>
        </p:nvSpPr>
        <p:spPr bwMode="auto">
          <a:xfrm>
            <a:off x="5463669" y="2978879"/>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Fraud Detection Provider</a:t>
            </a:r>
          </a:p>
        </p:txBody>
      </p:sp>
      <p:cxnSp>
        <p:nvCxnSpPr>
          <p:cNvPr id="81" name="Straight Arrow Connector 80">
            <a:extLst>
              <a:ext uri="{FF2B5EF4-FFF2-40B4-BE49-F238E27FC236}">
                <a16:creationId xmlns:a16="http://schemas.microsoft.com/office/drawing/2014/main" id="{86BFA6DD-5192-BEF9-4F93-E81B3A2E7295}"/>
              </a:ext>
            </a:extLst>
          </p:cNvPr>
          <p:cNvCxnSpPr>
            <a:cxnSpLocks noGrp="1" noRot="1" noMove="1" noResize="1" noEditPoints="1" noAdjustHandles="1" noChangeArrowheads="1" noChangeShapeType="1"/>
            <a:stCxn id="12" idx="3"/>
            <a:endCxn id="48" idx="1"/>
          </p:cNvCxnSpPr>
          <p:nvPr/>
        </p:nvCxnSpPr>
        <p:spPr>
          <a:xfrm>
            <a:off x="1775216" y="3436075"/>
            <a:ext cx="26692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65946ED-3411-08C1-11C3-5015820EA64C}"/>
              </a:ext>
            </a:extLst>
          </p:cNvPr>
          <p:cNvCxnSpPr>
            <a:cxnSpLocks noGrp="1" noRot="1" noMove="1" noResize="1" noEditPoints="1" noAdjustHandles="1" noChangeArrowheads="1" noChangeShapeType="1"/>
            <a:stCxn id="50" idx="3"/>
            <a:endCxn id="58" idx="2"/>
          </p:cNvCxnSpPr>
          <p:nvPr/>
        </p:nvCxnSpPr>
        <p:spPr>
          <a:xfrm flipV="1">
            <a:off x="4851443" y="974454"/>
            <a:ext cx="1668030" cy="9617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E40E6EE-B1F7-500B-DF25-656ABE5BF4C6}"/>
              </a:ext>
            </a:extLst>
          </p:cNvPr>
          <p:cNvCxnSpPr>
            <a:cxnSpLocks noGrp="1" noRot="1" noMove="1" noResize="1" noEditPoints="1" noAdjustHandles="1" noChangeArrowheads="1" noChangeShapeType="1"/>
            <a:stCxn id="48" idx="3"/>
            <a:endCxn id="29" idx="1"/>
          </p:cNvCxnSpPr>
          <p:nvPr/>
        </p:nvCxnSpPr>
        <p:spPr>
          <a:xfrm>
            <a:off x="3555148" y="3436075"/>
            <a:ext cx="210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1ED76F3-CC98-E4B1-D141-4959F8A463B2}"/>
              </a:ext>
            </a:extLst>
          </p:cNvPr>
          <p:cNvCxnSpPr>
            <a:cxnSpLocks noGrp="1" noRot="1" noMove="1" noResize="1" noEditPoints="1" noAdjustHandles="1" noChangeArrowheads="1" noChangeShapeType="1"/>
            <a:stCxn id="36" idx="2"/>
            <a:endCxn id="37" idx="0"/>
          </p:cNvCxnSpPr>
          <p:nvPr/>
        </p:nvCxnSpPr>
        <p:spPr>
          <a:xfrm rot="5400000">
            <a:off x="3263623" y="5412786"/>
            <a:ext cx="423451" cy="8538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8A827F75-6E8F-6E1E-D0C2-332827826265}"/>
              </a:ext>
            </a:extLst>
          </p:cNvPr>
          <p:cNvCxnSpPr>
            <a:cxnSpLocks noGrp="1" noRot="1" noMove="1" noResize="1" noEditPoints="1" noAdjustHandles="1" noChangeArrowheads="1" noChangeShapeType="1"/>
            <a:stCxn id="36" idx="2"/>
            <a:endCxn id="39" idx="0"/>
          </p:cNvCxnSpPr>
          <p:nvPr/>
        </p:nvCxnSpPr>
        <p:spPr>
          <a:xfrm rot="16200000" flipH="1">
            <a:off x="4124466" y="5405809"/>
            <a:ext cx="409497" cy="85386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D954DBC-5696-90FE-8A2B-9BA679159659}"/>
              </a:ext>
            </a:extLst>
          </p:cNvPr>
          <p:cNvCxnSpPr>
            <a:cxnSpLocks noGrp="1" noRot="1" noMove="1" noResize="1" noEditPoints="1" noAdjustHandles="1" noChangeArrowheads="1" noChangeShapeType="1"/>
            <a:stCxn id="36" idx="2"/>
            <a:endCxn id="38" idx="0"/>
          </p:cNvCxnSpPr>
          <p:nvPr/>
        </p:nvCxnSpPr>
        <p:spPr>
          <a:xfrm>
            <a:off x="3902281" y="5627994"/>
            <a:ext cx="0" cy="4094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B20F59-E9C8-E941-87D4-7B9D45928882}"/>
              </a:ext>
            </a:extLst>
          </p:cNvPr>
          <p:cNvCxnSpPr>
            <a:cxnSpLocks noGrp="1" noRot="1" noMove="1" noResize="1" noEditPoints="1" noAdjustHandles="1" noChangeArrowheads="1" noChangeShapeType="1"/>
            <a:stCxn id="29" idx="2"/>
            <a:endCxn id="33" idx="0"/>
          </p:cNvCxnSpPr>
          <p:nvPr/>
        </p:nvCxnSpPr>
        <p:spPr>
          <a:xfrm flipH="1">
            <a:off x="3870447" y="3893275"/>
            <a:ext cx="651677" cy="3073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92C445C-80AA-3D50-B6C5-F8096E0E5CBF}"/>
              </a:ext>
            </a:extLst>
          </p:cNvPr>
          <p:cNvCxnSpPr>
            <a:cxnSpLocks noGrp="1" noRot="1" noMove="1" noResize="1" noEditPoints="1" noAdjustHandles="1" noChangeArrowheads="1" noChangeShapeType="1"/>
            <a:stCxn id="29" idx="3"/>
            <a:endCxn id="65" idx="1"/>
          </p:cNvCxnSpPr>
          <p:nvPr/>
        </p:nvCxnSpPr>
        <p:spPr>
          <a:xfrm>
            <a:off x="5278626" y="3436075"/>
            <a:ext cx="185043" cy="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05DA372-A731-48F5-59A1-4DD6B6CAF638}"/>
              </a:ext>
            </a:extLst>
          </p:cNvPr>
          <p:cNvSpPr>
            <a:spLocks noGrp="1" noRot="1" noMove="1" noResize="1" noEditPoints="1" noAdjustHandles="1" noChangeArrowheads="1" noChangeShapeType="1"/>
          </p:cNvSpPr>
          <p:nvPr/>
        </p:nvSpPr>
        <p:spPr bwMode="auto">
          <a:xfrm>
            <a:off x="5509609" y="4254318"/>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Fraud Detection Provider</a:t>
            </a: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00C43F4B-E359-5469-A318-5E8EA985A03D}"/>
              </a:ext>
            </a:extLst>
          </p:cNvPr>
          <p:cNvSpPr>
            <a:spLocks noGrp="1" noRot="1" noMove="1" noResize="1" noEditPoints="1" noAdjustHandles="1" noChangeArrowheads="1" noChangeShapeType="1"/>
          </p:cNvSpPr>
          <p:nvPr/>
        </p:nvSpPr>
        <p:spPr bwMode="auto">
          <a:xfrm>
            <a:off x="5675774" y="476732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Check for Fraud</a:t>
            </a:r>
          </a:p>
        </p:txBody>
      </p:sp>
      <p:sp>
        <p:nvSpPr>
          <p:cNvPr id="106" name="Rectangle 105">
            <a:extLst>
              <a:ext uri="{FF2B5EF4-FFF2-40B4-BE49-F238E27FC236}">
                <a16:creationId xmlns:a16="http://schemas.microsoft.com/office/drawing/2014/main" id="{927036FD-1648-E41C-F62E-3ED9BC1BA2BA}"/>
              </a:ext>
            </a:extLst>
          </p:cNvPr>
          <p:cNvSpPr>
            <a:spLocks noGrp="1" noRot="1" noMove="1" noResize="1" noEditPoints="1" noAdjustHandles="1" noChangeArrowheads="1" noChangeShapeType="1"/>
          </p:cNvSpPr>
          <p:nvPr/>
        </p:nvSpPr>
        <p:spPr bwMode="auto">
          <a:xfrm>
            <a:off x="519291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107" name="Rectangle 106">
            <a:extLst>
              <a:ext uri="{FF2B5EF4-FFF2-40B4-BE49-F238E27FC236}">
                <a16:creationId xmlns:a16="http://schemas.microsoft.com/office/drawing/2014/main" id="{500387A1-EE9A-1D7E-62AC-AFC91E5DF0BC}"/>
              </a:ext>
            </a:extLst>
          </p:cNvPr>
          <p:cNvSpPr>
            <a:spLocks noGrp="1" noRot="1" noMove="1" noResize="1" noEditPoints="1" noAdjustHandles="1" noChangeArrowheads="1" noChangeShapeType="1"/>
          </p:cNvSpPr>
          <p:nvPr/>
        </p:nvSpPr>
        <p:spPr bwMode="auto">
          <a:xfrm>
            <a:off x="606008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108" name="Rectangle 107">
            <a:extLst>
              <a:ext uri="{FF2B5EF4-FFF2-40B4-BE49-F238E27FC236}">
                <a16:creationId xmlns:a16="http://schemas.microsoft.com/office/drawing/2014/main" id="{0D1543D4-E0EF-0073-EA0C-5E764EDF1663}"/>
              </a:ext>
            </a:extLst>
          </p:cNvPr>
          <p:cNvSpPr>
            <a:spLocks noGrp="1" noRot="1" noMove="1" noResize="1" noEditPoints="1" noAdjustHandles="1" noChangeArrowheads="1" noChangeShapeType="1"/>
          </p:cNvSpPr>
          <p:nvPr/>
        </p:nvSpPr>
        <p:spPr bwMode="auto">
          <a:xfrm>
            <a:off x="6927251" y="6054269"/>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cxnSp>
        <p:nvCxnSpPr>
          <p:cNvPr id="113" name="Straight Arrow Connector 112">
            <a:extLst>
              <a:ext uri="{FF2B5EF4-FFF2-40B4-BE49-F238E27FC236}">
                <a16:creationId xmlns:a16="http://schemas.microsoft.com/office/drawing/2014/main" id="{C6BCA5F0-7BE2-7864-764C-07C066FB0476}"/>
              </a:ext>
            </a:extLst>
          </p:cNvPr>
          <p:cNvCxnSpPr>
            <a:cxnSpLocks noGrp="1" noRot="1" noMove="1" noResize="1" noEditPoints="1" noAdjustHandles="1" noChangeArrowheads="1" noChangeShapeType="1"/>
            <a:stCxn id="65" idx="2"/>
            <a:endCxn id="105" idx="0"/>
          </p:cNvCxnSpPr>
          <p:nvPr/>
        </p:nvCxnSpPr>
        <p:spPr>
          <a:xfrm>
            <a:off x="6220171" y="3893279"/>
            <a:ext cx="212105" cy="8740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62AAA2A7-9493-FF1F-2770-5C085D1216DA}"/>
              </a:ext>
            </a:extLst>
          </p:cNvPr>
          <p:cNvCxnSpPr>
            <a:cxnSpLocks noGrp="1" noRot="1" noMove="1" noResize="1" noEditPoints="1" noAdjustHandles="1" noChangeArrowheads="1" noChangeShapeType="1"/>
            <a:stCxn id="105" idx="2"/>
            <a:endCxn id="106" idx="0"/>
          </p:cNvCxnSpPr>
          <p:nvPr/>
        </p:nvCxnSpPr>
        <p:spPr>
          <a:xfrm rot="5400000">
            <a:off x="5810373" y="5432366"/>
            <a:ext cx="372544" cy="87126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A629A721-8579-C331-9F81-18A10A4E8D83}"/>
              </a:ext>
            </a:extLst>
          </p:cNvPr>
          <p:cNvCxnSpPr>
            <a:cxnSpLocks noGrp="1" noRot="1" noMove="1" noResize="1" noEditPoints="1" noAdjustHandles="1" noChangeArrowheads="1" noChangeShapeType="1"/>
            <a:stCxn id="105" idx="2"/>
            <a:endCxn id="108" idx="0"/>
          </p:cNvCxnSpPr>
          <p:nvPr/>
        </p:nvCxnSpPr>
        <p:spPr>
          <a:xfrm rot="16200000" flipH="1">
            <a:off x="6677543" y="5436458"/>
            <a:ext cx="372544" cy="8630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773B6DC6-9541-93E0-4477-59DB68A59C69}"/>
              </a:ext>
            </a:extLst>
          </p:cNvPr>
          <p:cNvCxnSpPr>
            <a:cxnSpLocks noGrp="1" noRot="1" noMove="1" noResize="1" noEditPoints="1" noAdjustHandles="1" noChangeArrowheads="1" noChangeShapeType="1"/>
            <a:stCxn id="105" idx="2"/>
            <a:endCxn id="107" idx="0"/>
          </p:cNvCxnSpPr>
          <p:nvPr/>
        </p:nvCxnSpPr>
        <p:spPr>
          <a:xfrm rot="5400000">
            <a:off x="6243958" y="5865951"/>
            <a:ext cx="372544" cy="409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1D0D276D-34C6-941D-E519-2F2D3C396B7A}"/>
              </a:ext>
            </a:extLst>
          </p:cNvPr>
          <p:cNvSpPr>
            <a:spLocks noGrp="1" noRot="1" noMove="1" noResize="1" noEditPoints="1" noAdjustHandles="1" noChangeArrowheads="1" noChangeShapeType="1"/>
          </p:cNvSpPr>
          <p:nvPr/>
        </p:nvSpPr>
        <p:spPr bwMode="auto">
          <a:xfrm>
            <a:off x="7154905"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Account Module to Secure user Balance</a:t>
            </a:r>
          </a:p>
        </p:txBody>
      </p:sp>
      <p:cxnSp>
        <p:nvCxnSpPr>
          <p:cNvPr id="123" name="Straight Arrow Connector 122">
            <a:extLst>
              <a:ext uri="{FF2B5EF4-FFF2-40B4-BE49-F238E27FC236}">
                <a16:creationId xmlns:a16="http://schemas.microsoft.com/office/drawing/2014/main" id="{3FB8CDCA-D4D0-726D-9E04-AE7CEF7CDEB1}"/>
              </a:ext>
            </a:extLst>
          </p:cNvPr>
          <p:cNvCxnSpPr>
            <a:cxnSpLocks noGrp="1" noRot="1" noMove="1" noResize="1" noEditPoints="1" noAdjustHandles="1" noChangeArrowheads="1" noChangeShapeType="1"/>
            <a:stCxn id="65" idx="3"/>
            <a:endCxn id="121" idx="1"/>
          </p:cNvCxnSpPr>
          <p:nvPr/>
        </p:nvCxnSpPr>
        <p:spPr>
          <a:xfrm flipV="1">
            <a:off x="6976673" y="3436075"/>
            <a:ext cx="178232" cy="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9">
            <a:extLst>
              <a:ext uri="{FF2B5EF4-FFF2-40B4-BE49-F238E27FC236}">
                <a16:creationId xmlns:a16="http://schemas.microsoft.com/office/drawing/2014/main" id="{C9110A98-3EFE-3FF9-06BB-D0EFF6ACB5FC}"/>
              </a:ext>
            </a:extLst>
          </p:cNvPr>
          <p:cNvSpPr>
            <a:spLocks noGrp="1" noRot="1" noMove="1" noResize="1" noEditPoints="1" noAdjustHandles="1" noChangeArrowheads="1" noChangeShapeType="1"/>
          </p:cNvSpPr>
          <p:nvPr/>
        </p:nvSpPr>
        <p:spPr bwMode="auto">
          <a:xfrm>
            <a:off x="7340559" y="1482454"/>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ffectLst/>
                <a:latin typeface="Segoe UI" panose="020B0502040204020203" pitchFamily="34" charset="0"/>
              </a:rPr>
              <a:t>Secures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46" name="Conector de Seta Reta 45">
            <a:extLst>
              <a:ext uri="{FF2B5EF4-FFF2-40B4-BE49-F238E27FC236}">
                <a16:creationId xmlns:a16="http://schemas.microsoft.com/office/drawing/2014/main" id="{315B0A76-D01A-E0E0-3456-3F2124C209F5}"/>
              </a:ext>
            </a:extLst>
          </p:cNvPr>
          <p:cNvCxnSpPr>
            <a:cxnSpLocks noGrp="1" noRot="1" noMove="1" noResize="1" noEditPoints="1" noAdjustHandles="1" noChangeArrowheads="1" noChangeShapeType="1"/>
            <a:stCxn id="42" idx="1"/>
          </p:cNvCxnSpPr>
          <p:nvPr/>
        </p:nvCxnSpPr>
        <p:spPr>
          <a:xfrm flipH="1" flipV="1">
            <a:off x="6519473" y="981468"/>
            <a:ext cx="821086" cy="9581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FC23E2E1-8C10-C118-BAF3-20794FD624F5}"/>
              </a:ext>
            </a:extLst>
          </p:cNvPr>
          <p:cNvCxnSpPr>
            <a:cxnSpLocks noGrp="1" noRot="1" noMove="1" noResize="1" noEditPoints="1" noAdjustHandles="1" noChangeArrowheads="1" noChangeShapeType="1"/>
            <a:stCxn id="121" idx="0"/>
            <a:endCxn id="42" idx="2"/>
          </p:cNvCxnSpPr>
          <p:nvPr/>
        </p:nvCxnSpPr>
        <p:spPr>
          <a:xfrm flipV="1">
            <a:off x="7911407" y="2396854"/>
            <a:ext cx="185654" cy="5820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120">
            <a:extLst>
              <a:ext uri="{FF2B5EF4-FFF2-40B4-BE49-F238E27FC236}">
                <a16:creationId xmlns:a16="http://schemas.microsoft.com/office/drawing/2014/main" id="{04A9EDF8-E2F6-D989-625B-17EEEFB42120}"/>
              </a:ext>
            </a:extLst>
          </p:cNvPr>
          <p:cNvSpPr>
            <a:spLocks noGrp="1" noRot="1" noMove="1" noResize="1" noEditPoints="1" noAdjustHandles="1" noChangeArrowheads="1" noChangeShapeType="1"/>
          </p:cNvSpPr>
          <p:nvPr/>
        </p:nvSpPr>
        <p:spPr bwMode="auto">
          <a:xfrm>
            <a:off x="8814521" y="2978875"/>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Calls the Target Bank to Register the transfer</a:t>
            </a:r>
          </a:p>
        </p:txBody>
      </p:sp>
      <p:cxnSp>
        <p:nvCxnSpPr>
          <p:cNvPr id="69" name="Conector: Angulado 68">
            <a:extLst>
              <a:ext uri="{FF2B5EF4-FFF2-40B4-BE49-F238E27FC236}">
                <a16:creationId xmlns:a16="http://schemas.microsoft.com/office/drawing/2014/main" id="{E99D0A47-DC78-293E-E848-0396D01F2891}"/>
              </a:ext>
            </a:extLst>
          </p:cNvPr>
          <p:cNvCxnSpPr>
            <a:cxnSpLocks noGrp="1" noRot="1" noMove="1" noResize="1" noEditPoints="1" noAdjustHandles="1" noChangeArrowheads="1" noChangeShapeType="1"/>
            <a:stCxn id="7" idx="1"/>
            <a:endCxn id="12" idx="1"/>
          </p:cNvCxnSpPr>
          <p:nvPr/>
        </p:nvCxnSpPr>
        <p:spPr>
          <a:xfrm rot="10800000" flipV="1">
            <a:off x="262213" y="2805615"/>
            <a:ext cx="2061" cy="630459"/>
          </a:xfrm>
          <a:prstGeom prst="bentConnector3">
            <a:avLst>
              <a:gd name="adj1" fmla="val 1119170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103">
            <a:extLst>
              <a:ext uri="{FF2B5EF4-FFF2-40B4-BE49-F238E27FC236}">
                <a16:creationId xmlns:a16="http://schemas.microsoft.com/office/drawing/2014/main" id="{58478223-A8DD-5B9B-C088-C6A1457ADF5F}"/>
              </a:ext>
            </a:extLst>
          </p:cNvPr>
          <p:cNvSpPr>
            <a:spLocks noGrp="1" noRot="1" noMove="1" noResize="1" noEditPoints="1" noAdjustHandles="1" noChangeArrowheads="1" noChangeShapeType="1"/>
          </p:cNvSpPr>
          <p:nvPr/>
        </p:nvSpPr>
        <p:spPr bwMode="auto">
          <a:xfrm>
            <a:off x="8662366" y="4219166"/>
            <a:ext cx="1781666" cy="1540528"/>
          </a:xfrm>
          <a:prstGeom prst="rect">
            <a:avLst/>
          </a:prstGeom>
          <a:solidFill>
            <a:srgbClr val="702573"/>
          </a:soli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Target Bank System</a:t>
            </a: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104">
            <a:extLst>
              <a:ext uri="{FF2B5EF4-FFF2-40B4-BE49-F238E27FC236}">
                <a16:creationId xmlns:a16="http://schemas.microsoft.com/office/drawing/2014/main" id="{2B40CC15-CEBD-DD51-1A4A-2A8DFBEFD681}"/>
              </a:ext>
            </a:extLst>
          </p:cNvPr>
          <p:cNvSpPr>
            <a:spLocks noGrp="1" noRot="1" noMove="1" noResize="1" noEditPoints="1" noAdjustHandles="1" noChangeArrowheads="1" noChangeShapeType="1"/>
          </p:cNvSpPr>
          <p:nvPr/>
        </p:nvSpPr>
        <p:spPr bwMode="auto">
          <a:xfrm>
            <a:off x="8828531" y="4732173"/>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Register Transfer</a:t>
            </a:r>
          </a:p>
        </p:txBody>
      </p:sp>
      <p:sp>
        <p:nvSpPr>
          <p:cNvPr id="78" name="Rectangle 105">
            <a:extLst>
              <a:ext uri="{FF2B5EF4-FFF2-40B4-BE49-F238E27FC236}">
                <a16:creationId xmlns:a16="http://schemas.microsoft.com/office/drawing/2014/main" id="{C921BA80-88FE-57B5-A22D-F0EC4502CC10}"/>
              </a:ext>
            </a:extLst>
          </p:cNvPr>
          <p:cNvSpPr>
            <a:spLocks noGrp="1" noRot="1" noMove="1" noResize="1" noEditPoints="1" noAdjustHandles="1" noChangeArrowheads="1" noChangeShapeType="1"/>
          </p:cNvSpPr>
          <p:nvPr/>
        </p:nvSpPr>
        <p:spPr bwMode="auto">
          <a:xfrm>
            <a:off x="834566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79" name="Rectangle 106">
            <a:extLst>
              <a:ext uri="{FF2B5EF4-FFF2-40B4-BE49-F238E27FC236}">
                <a16:creationId xmlns:a16="http://schemas.microsoft.com/office/drawing/2014/main" id="{A47604FC-B00C-0134-4851-938215A512DF}"/>
              </a:ext>
            </a:extLst>
          </p:cNvPr>
          <p:cNvSpPr>
            <a:spLocks noGrp="1" noRot="1" noMove="1" noResize="1" noEditPoints="1" noAdjustHandles="1" noChangeArrowheads="1" noChangeShapeType="1"/>
          </p:cNvSpPr>
          <p:nvPr/>
        </p:nvSpPr>
        <p:spPr bwMode="auto">
          <a:xfrm>
            <a:off x="921283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80" name="Rectangle 107">
            <a:extLst>
              <a:ext uri="{FF2B5EF4-FFF2-40B4-BE49-F238E27FC236}">
                <a16:creationId xmlns:a16="http://schemas.microsoft.com/office/drawing/2014/main" id="{7C5E0E1B-1C5C-D69D-9788-C77FCB49411D}"/>
              </a:ext>
            </a:extLst>
          </p:cNvPr>
          <p:cNvSpPr>
            <a:spLocks noGrp="1" noRot="1" noMove="1" noResize="1" noEditPoints="1" noAdjustHandles="1" noChangeArrowheads="1" noChangeShapeType="1"/>
          </p:cNvSpPr>
          <p:nvPr/>
        </p:nvSpPr>
        <p:spPr bwMode="auto">
          <a:xfrm>
            <a:off x="10080008" y="6019117"/>
            <a:ext cx="736205" cy="4053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cxnSp>
        <p:nvCxnSpPr>
          <p:cNvPr id="82" name="Connector: Elbow 115">
            <a:extLst>
              <a:ext uri="{FF2B5EF4-FFF2-40B4-BE49-F238E27FC236}">
                <a16:creationId xmlns:a16="http://schemas.microsoft.com/office/drawing/2014/main" id="{7DA1814A-A1F3-5F4D-B937-C3FF6E1777A6}"/>
              </a:ext>
            </a:extLst>
          </p:cNvPr>
          <p:cNvCxnSpPr>
            <a:cxnSpLocks noGrp="1" noRot="1" noMove="1" noResize="1" noEditPoints="1" noAdjustHandles="1" noChangeArrowheads="1" noChangeShapeType="1"/>
            <a:stCxn id="77" idx="2"/>
            <a:endCxn id="78" idx="0"/>
          </p:cNvCxnSpPr>
          <p:nvPr/>
        </p:nvCxnSpPr>
        <p:spPr>
          <a:xfrm rot="5400000">
            <a:off x="8963130" y="5397214"/>
            <a:ext cx="372544" cy="87126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117">
            <a:extLst>
              <a:ext uri="{FF2B5EF4-FFF2-40B4-BE49-F238E27FC236}">
                <a16:creationId xmlns:a16="http://schemas.microsoft.com/office/drawing/2014/main" id="{08AE9E74-E539-B494-6D0B-3F83DB6956FF}"/>
              </a:ext>
            </a:extLst>
          </p:cNvPr>
          <p:cNvCxnSpPr>
            <a:cxnSpLocks noGrp="1" noRot="1" noMove="1" noResize="1" noEditPoints="1" noAdjustHandles="1" noChangeArrowheads="1" noChangeShapeType="1"/>
            <a:stCxn id="77" idx="2"/>
            <a:endCxn id="80" idx="0"/>
          </p:cNvCxnSpPr>
          <p:nvPr/>
        </p:nvCxnSpPr>
        <p:spPr>
          <a:xfrm rot="16200000" flipH="1">
            <a:off x="9830300" y="5401306"/>
            <a:ext cx="372544" cy="8630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119">
            <a:extLst>
              <a:ext uri="{FF2B5EF4-FFF2-40B4-BE49-F238E27FC236}">
                <a16:creationId xmlns:a16="http://schemas.microsoft.com/office/drawing/2014/main" id="{BCC89BAC-ACEA-DA4B-4E2D-8FFC33A44E9D}"/>
              </a:ext>
            </a:extLst>
          </p:cNvPr>
          <p:cNvCxnSpPr>
            <a:cxnSpLocks noGrp="1" noRot="1" noMove="1" noResize="1" noEditPoints="1" noAdjustHandles="1" noChangeArrowheads="1" noChangeShapeType="1"/>
            <a:stCxn id="77" idx="2"/>
            <a:endCxn id="79" idx="0"/>
          </p:cNvCxnSpPr>
          <p:nvPr/>
        </p:nvCxnSpPr>
        <p:spPr>
          <a:xfrm rot="5400000">
            <a:off x="9396715" y="5830799"/>
            <a:ext cx="372544" cy="409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ector de Seta Reta 86">
            <a:extLst>
              <a:ext uri="{FF2B5EF4-FFF2-40B4-BE49-F238E27FC236}">
                <a16:creationId xmlns:a16="http://schemas.microsoft.com/office/drawing/2014/main" id="{EAE69242-A733-CBAB-1A83-E602A5BF2E0A}"/>
              </a:ext>
            </a:extLst>
          </p:cNvPr>
          <p:cNvCxnSpPr>
            <a:cxnSpLocks noGrp="1" noRot="1" noMove="1" noResize="1" noEditPoints="1" noAdjustHandles="1" noChangeArrowheads="1" noChangeShapeType="1"/>
            <a:stCxn id="53" idx="2"/>
          </p:cNvCxnSpPr>
          <p:nvPr/>
        </p:nvCxnSpPr>
        <p:spPr>
          <a:xfrm flipH="1">
            <a:off x="9560493" y="3893275"/>
            <a:ext cx="10530" cy="8203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ector de Seta Reta 89">
            <a:extLst>
              <a:ext uri="{FF2B5EF4-FFF2-40B4-BE49-F238E27FC236}">
                <a16:creationId xmlns:a16="http://schemas.microsoft.com/office/drawing/2014/main" id="{7428B069-2A26-9630-A20D-248AC3C5A1AE}"/>
              </a:ext>
            </a:extLst>
          </p:cNvPr>
          <p:cNvCxnSpPr>
            <a:cxnSpLocks noGrp="1" noRot="1" noMove="1" noResize="1" noEditPoints="1" noAdjustHandles="1" noChangeArrowheads="1" noChangeShapeType="1"/>
            <a:stCxn id="121" idx="3"/>
            <a:endCxn id="53" idx="1"/>
          </p:cNvCxnSpPr>
          <p:nvPr/>
        </p:nvCxnSpPr>
        <p:spPr>
          <a:xfrm>
            <a:off x="8667909" y="3436075"/>
            <a:ext cx="1466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Rectangle 120">
            <a:extLst>
              <a:ext uri="{FF2B5EF4-FFF2-40B4-BE49-F238E27FC236}">
                <a16:creationId xmlns:a16="http://schemas.microsoft.com/office/drawing/2014/main" id="{7CF739A5-C9A5-AC49-EB9B-E0BCCDE0A3DA}"/>
              </a:ext>
            </a:extLst>
          </p:cNvPr>
          <p:cNvSpPr>
            <a:spLocks noGrp="1" noRot="1" noMove="1" noResize="1" noEditPoints="1" noAdjustHandles="1" noChangeArrowheads="1" noChangeShapeType="1"/>
          </p:cNvSpPr>
          <p:nvPr/>
        </p:nvSpPr>
        <p:spPr bwMode="auto">
          <a:xfrm>
            <a:off x="10518874" y="2956340"/>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rgbClr val="FFFFFF"/>
                </a:solidFill>
                <a:effectLst/>
                <a:latin typeface="Segoe UI" panose="020B0502040204020203" pitchFamily="34" charset="0"/>
              </a:rPr>
              <a:t>Calls the Account Module to decrease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114" name="Conector de Seta Reta 113">
            <a:extLst>
              <a:ext uri="{FF2B5EF4-FFF2-40B4-BE49-F238E27FC236}">
                <a16:creationId xmlns:a16="http://schemas.microsoft.com/office/drawing/2014/main" id="{FB28866C-74F0-7366-640F-36176AFE636F}"/>
              </a:ext>
            </a:extLst>
          </p:cNvPr>
          <p:cNvCxnSpPr>
            <a:cxnSpLocks noGrp="1" noRot="1" noMove="1" noResize="1" noEditPoints="1" noAdjustHandles="1" noChangeArrowheads="1" noChangeShapeType="1"/>
            <a:endCxn id="91" idx="1"/>
          </p:cNvCxnSpPr>
          <p:nvPr/>
        </p:nvCxnSpPr>
        <p:spPr>
          <a:xfrm flipV="1">
            <a:off x="10327525" y="3413540"/>
            <a:ext cx="191349" cy="154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5" name="Rectangle 49">
            <a:extLst>
              <a:ext uri="{FF2B5EF4-FFF2-40B4-BE49-F238E27FC236}">
                <a16:creationId xmlns:a16="http://schemas.microsoft.com/office/drawing/2014/main" id="{C32AC9E1-5B8E-F225-D80F-CE40DA5E34E7}"/>
              </a:ext>
            </a:extLst>
          </p:cNvPr>
          <p:cNvSpPr>
            <a:spLocks noGrp="1" noRot="1" noMove="1" noResize="1" noEditPoints="1" noAdjustHandles="1" noChangeArrowheads="1" noChangeShapeType="1"/>
          </p:cNvSpPr>
          <p:nvPr/>
        </p:nvSpPr>
        <p:spPr bwMode="auto">
          <a:xfrm>
            <a:off x="9864223" y="1463562"/>
            <a:ext cx="1513004" cy="914400"/>
          </a:xfrm>
          <a:prstGeom prst="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a:solidFill>
                  <a:srgbClr val="FFFFFF"/>
                </a:solidFill>
                <a:effectLst/>
                <a:latin typeface="Segoe UI" panose="020B0502040204020203" pitchFamily="34" charset="0"/>
              </a:rPr>
              <a:t>Decrease the user's balance</a:t>
            </a:r>
            <a:endParaRPr lang="en-US" sz="1200">
              <a:gradFill>
                <a:gsLst>
                  <a:gs pos="0">
                    <a:srgbClr val="FFFFFF"/>
                  </a:gs>
                  <a:gs pos="100000">
                    <a:srgbClr val="FFFFFF"/>
                  </a:gs>
                </a:gsLst>
                <a:lin ang="5400000" scaled="0"/>
              </a:gradFill>
              <a:ea typeface="Segoe UI" pitchFamily="34" charset="0"/>
              <a:cs typeface="Segoe UI" pitchFamily="34" charset="0"/>
            </a:endParaRPr>
          </a:p>
        </p:txBody>
      </p:sp>
      <p:cxnSp>
        <p:nvCxnSpPr>
          <p:cNvPr id="119" name="Conector de Seta Reta 118">
            <a:extLst>
              <a:ext uri="{FF2B5EF4-FFF2-40B4-BE49-F238E27FC236}">
                <a16:creationId xmlns:a16="http://schemas.microsoft.com/office/drawing/2014/main" id="{9A2CFE1A-9C90-E44E-65CD-291331A34EA7}"/>
              </a:ext>
            </a:extLst>
          </p:cNvPr>
          <p:cNvCxnSpPr>
            <a:cxnSpLocks noGrp="1" noRot="1" noMove="1" noResize="1" noEditPoints="1" noAdjustHandles="1" noChangeArrowheads="1" noChangeShapeType="1"/>
            <a:stCxn id="91" idx="0"/>
            <a:endCxn id="115" idx="2"/>
          </p:cNvCxnSpPr>
          <p:nvPr/>
        </p:nvCxnSpPr>
        <p:spPr>
          <a:xfrm flipH="1" flipV="1">
            <a:off x="10620725" y="2377962"/>
            <a:ext cx="654651" cy="5783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ector de Seta Reta 123">
            <a:extLst>
              <a:ext uri="{FF2B5EF4-FFF2-40B4-BE49-F238E27FC236}">
                <a16:creationId xmlns:a16="http://schemas.microsoft.com/office/drawing/2014/main" id="{ACB56D90-57D7-D116-5EFF-7AF599A968B3}"/>
              </a:ext>
            </a:extLst>
          </p:cNvPr>
          <p:cNvCxnSpPr>
            <a:cxnSpLocks noGrp="1" noRot="1" noMove="1" noResize="1" noEditPoints="1" noAdjustHandles="1" noChangeArrowheads="1" noChangeShapeType="1"/>
            <a:stCxn id="115" idx="0"/>
          </p:cNvCxnSpPr>
          <p:nvPr/>
        </p:nvCxnSpPr>
        <p:spPr>
          <a:xfrm flipH="1" flipV="1">
            <a:off x="6519473" y="974454"/>
            <a:ext cx="4101252" cy="4891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tângulo 2">
            <a:extLst>
              <a:ext uri="{FF2B5EF4-FFF2-40B4-BE49-F238E27FC236}">
                <a16:creationId xmlns:a16="http://schemas.microsoft.com/office/drawing/2014/main" id="{6D00B887-E48E-ABD6-1E10-AD3D7B67CCA6}"/>
              </a:ext>
            </a:extLst>
          </p:cNvPr>
          <p:cNvSpPr/>
          <p:nvPr/>
        </p:nvSpPr>
        <p:spPr bwMode="auto">
          <a:xfrm>
            <a:off x="993131" y="1028509"/>
            <a:ext cx="3128218" cy="1074001"/>
          </a:xfrm>
          <a:prstGeom prst="rect">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Will we have network connection between those services?</a:t>
            </a:r>
          </a:p>
        </p:txBody>
      </p:sp>
      <p:sp>
        <p:nvSpPr>
          <p:cNvPr id="8" name="Retângulo 7">
            <a:extLst>
              <a:ext uri="{FF2B5EF4-FFF2-40B4-BE49-F238E27FC236}">
                <a16:creationId xmlns:a16="http://schemas.microsoft.com/office/drawing/2014/main" id="{E2F23208-66FE-3901-4594-7C8C7AAEC161}"/>
              </a:ext>
            </a:extLst>
          </p:cNvPr>
          <p:cNvSpPr/>
          <p:nvPr/>
        </p:nvSpPr>
        <p:spPr bwMode="auto">
          <a:xfrm>
            <a:off x="1369511" y="4988329"/>
            <a:ext cx="2619922" cy="106311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Will we have the required inputs in all the services?</a:t>
            </a:r>
          </a:p>
        </p:txBody>
      </p:sp>
      <p:sp>
        <p:nvSpPr>
          <p:cNvPr id="9" name="Retângulo 8">
            <a:extLst>
              <a:ext uri="{FF2B5EF4-FFF2-40B4-BE49-F238E27FC236}">
                <a16:creationId xmlns:a16="http://schemas.microsoft.com/office/drawing/2014/main" id="{270F20A7-815D-69E8-2450-74E2FBE6BE07}"/>
              </a:ext>
            </a:extLst>
          </p:cNvPr>
          <p:cNvSpPr/>
          <p:nvPr/>
        </p:nvSpPr>
        <p:spPr bwMode="auto">
          <a:xfrm>
            <a:off x="6094316" y="5544175"/>
            <a:ext cx="2527336" cy="10145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How much is going to cost calling those external services?</a:t>
            </a:r>
          </a:p>
        </p:txBody>
      </p:sp>
      <p:sp>
        <p:nvSpPr>
          <p:cNvPr id="10" name="Retângulo 9">
            <a:extLst>
              <a:ext uri="{FF2B5EF4-FFF2-40B4-BE49-F238E27FC236}">
                <a16:creationId xmlns:a16="http://schemas.microsoft.com/office/drawing/2014/main" id="{3F558EEC-5E49-FAE5-DE8F-A4A855039440}"/>
              </a:ext>
            </a:extLst>
          </p:cNvPr>
          <p:cNvSpPr/>
          <p:nvPr/>
        </p:nvSpPr>
        <p:spPr bwMode="auto">
          <a:xfrm>
            <a:off x="3566980" y="3369959"/>
            <a:ext cx="2527336" cy="10145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Can this test impact production?</a:t>
            </a:r>
          </a:p>
        </p:txBody>
      </p:sp>
      <p:sp>
        <p:nvSpPr>
          <p:cNvPr id="14" name="Retângulo 13">
            <a:extLst>
              <a:ext uri="{FF2B5EF4-FFF2-40B4-BE49-F238E27FC236}">
                <a16:creationId xmlns:a16="http://schemas.microsoft.com/office/drawing/2014/main" id="{00ED8B7F-15E5-F4B9-70FB-A2F7D8893B35}"/>
              </a:ext>
            </a:extLst>
          </p:cNvPr>
          <p:cNvSpPr/>
          <p:nvPr/>
        </p:nvSpPr>
        <p:spPr bwMode="auto">
          <a:xfrm>
            <a:off x="6473434" y="1497132"/>
            <a:ext cx="2527336" cy="10145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How much time do will I need to do all the setup?</a:t>
            </a:r>
          </a:p>
        </p:txBody>
      </p:sp>
      <p:sp>
        <p:nvSpPr>
          <p:cNvPr id="15" name="Retângulo 14">
            <a:extLst>
              <a:ext uri="{FF2B5EF4-FFF2-40B4-BE49-F238E27FC236}">
                <a16:creationId xmlns:a16="http://schemas.microsoft.com/office/drawing/2014/main" id="{D40347FC-65C7-5D3A-9BEA-0B64F05608B2}"/>
              </a:ext>
            </a:extLst>
          </p:cNvPr>
          <p:cNvSpPr/>
          <p:nvPr/>
        </p:nvSpPr>
        <p:spPr bwMode="auto">
          <a:xfrm>
            <a:off x="7058530" y="3349758"/>
            <a:ext cx="2527336" cy="10145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Can I change in another module break my test?</a:t>
            </a:r>
          </a:p>
        </p:txBody>
      </p:sp>
      <p:sp>
        <p:nvSpPr>
          <p:cNvPr id="17" name="Retângulo 16">
            <a:extLst>
              <a:ext uri="{FF2B5EF4-FFF2-40B4-BE49-F238E27FC236}">
                <a16:creationId xmlns:a16="http://schemas.microsoft.com/office/drawing/2014/main" id="{FC1FF26A-2348-6EC7-B6F4-5420913E8307}"/>
              </a:ext>
            </a:extLst>
          </p:cNvPr>
          <p:cNvSpPr/>
          <p:nvPr/>
        </p:nvSpPr>
        <p:spPr bwMode="auto">
          <a:xfrm>
            <a:off x="9040194" y="4780307"/>
            <a:ext cx="2527336" cy="101453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Will those modules always be online?</a:t>
            </a:r>
          </a:p>
        </p:txBody>
      </p:sp>
      <p:sp>
        <p:nvSpPr>
          <p:cNvPr id="19" name="Retângulo 18">
            <a:extLst>
              <a:ext uri="{FF2B5EF4-FFF2-40B4-BE49-F238E27FC236}">
                <a16:creationId xmlns:a16="http://schemas.microsoft.com/office/drawing/2014/main" id="{7450CDE0-BE51-B04F-0F51-3917E332F7ED}"/>
              </a:ext>
            </a:extLst>
          </p:cNvPr>
          <p:cNvSpPr/>
          <p:nvPr/>
        </p:nvSpPr>
        <p:spPr bwMode="auto">
          <a:xfrm>
            <a:off x="9417756" y="1550024"/>
            <a:ext cx="2527336" cy="13338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Will I need knowledge of the external services internal </a:t>
            </a:r>
            <a:r>
              <a:rPr lang="en-US" sz="1800" err="1">
                <a:gradFill>
                  <a:gsLst>
                    <a:gs pos="0">
                      <a:srgbClr val="FFFFFF"/>
                    </a:gs>
                    <a:gs pos="100000">
                      <a:srgbClr val="FFFFFF"/>
                    </a:gs>
                  </a:gsLst>
                  <a:lin ang="5400000" scaled="0"/>
                </a:gradFill>
                <a:ea typeface="Segoe UI" pitchFamily="34" charset="0"/>
                <a:cs typeface="Segoe UI" pitchFamily="34" charset="0"/>
              </a:rPr>
              <a:t>behaviour</a:t>
            </a:r>
            <a:r>
              <a:rPr lang="en-US" sz="1800">
                <a:gradFill>
                  <a:gsLst>
                    <a:gs pos="0">
                      <a:srgbClr val="FFFFFF"/>
                    </a:gs>
                    <a:gs pos="100000">
                      <a:srgbClr val="FFFFFF"/>
                    </a:gs>
                  </a:gsLst>
                  <a:lin ang="5400000" scaled="0"/>
                </a:gradFill>
                <a:ea typeface="Segoe UI" pitchFamily="34" charset="0"/>
                <a:cs typeface="Segoe UI" pitchFamily="34" charset="0"/>
              </a:rPr>
              <a:t>?</a:t>
            </a:r>
          </a:p>
        </p:txBody>
      </p:sp>
      <p:sp>
        <p:nvSpPr>
          <p:cNvPr id="21" name="Retângulo 20">
            <a:extLst>
              <a:ext uri="{FF2B5EF4-FFF2-40B4-BE49-F238E27FC236}">
                <a16:creationId xmlns:a16="http://schemas.microsoft.com/office/drawing/2014/main" id="{D048DFC4-19CA-74FD-8885-7D43AD528F72}"/>
              </a:ext>
            </a:extLst>
          </p:cNvPr>
          <p:cNvSpPr/>
          <p:nvPr/>
        </p:nvSpPr>
        <p:spPr bwMode="auto">
          <a:xfrm>
            <a:off x="586609" y="2890252"/>
            <a:ext cx="2527336" cy="13338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How much time will take for those tests to run?</a:t>
            </a:r>
          </a:p>
        </p:txBody>
      </p:sp>
      <p:sp>
        <p:nvSpPr>
          <p:cNvPr id="22" name="Retângulo 21">
            <a:extLst>
              <a:ext uri="{FF2B5EF4-FFF2-40B4-BE49-F238E27FC236}">
                <a16:creationId xmlns:a16="http://schemas.microsoft.com/office/drawing/2014/main" id="{56A2173D-2871-88F3-9235-20FCEEE0B643}"/>
              </a:ext>
            </a:extLst>
          </p:cNvPr>
          <p:cNvSpPr/>
          <p:nvPr/>
        </p:nvSpPr>
        <p:spPr bwMode="auto">
          <a:xfrm>
            <a:off x="4066114" y="1884155"/>
            <a:ext cx="2527336" cy="13338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How often we can run those tests? Do we need to schedule?</a:t>
            </a:r>
          </a:p>
        </p:txBody>
      </p:sp>
      <p:sp>
        <p:nvSpPr>
          <p:cNvPr id="23" name="Retângulo 22">
            <a:extLst>
              <a:ext uri="{FF2B5EF4-FFF2-40B4-BE49-F238E27FC236}">
                <a16:creationId xmlns:a16="http://schemas.microsoft.com/office/drawing/2014/main" id="{43B394E7-FE42-B0F2-D2D3-53B027100118}"/>
              </a:ext>
            </a:extLst>
          </p:cNvPr>
          <p:cNvSpPr/>
          <p:nvPr/>
        </p:nvSpPr>
        <p:spPr bwMode="auto">
          <a:xfrm>
            <a:off x="9667606" y="3035500"/>
            <a:ext cx="2527336" cy="133382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Do I need to use real user data to run those tests?</a:t>
            </a:r>
          </a:p>
        </p:txBody>
      </p:sp>
    </p:spTree>
    <p:extLst>
      <p:ext uri="{BB962C8B-B14F-4D97-AF65-F5344CB8AC3E}">
        <p14:creationId xmlns:p14="http://schemas.microsoft.com/office/powerpoint/2010/main" val="1602965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9"/>
                                        </p:tgtEl>
                                        <p:attrNameLst>
                                          <p:attrName>ppt_x</p:attrName>
                                        </p:attrNameLst>
                                      </p:cBhvr>
                                      <p:tavLst>
                                        <p:tav tm="0">
                                          <p:val>
                                            <p:strVal val="ppt_x"/>
                                          </p:val>
                                        </p:tav>
                                        <p:tav tm="100000">
                                          <p:val>
                                            <p:strVal val="ppt_x"/>
                                          </p:val>
                                        </p:tav>
                                      </p:tavLst>
                                    </p:anim>
                                    <p:anim calcmode="lin" valueType="num">
                                      <p:cBhvr additive="base">
                                        <p:cTn id="37" dur="500"/>
                                        <p:tgtEl>
                                          <p:spTgt spid="9"/>
                                        </p:tgtEl>
                                        <p:attrNameLst>
                                          <p:attrName>ppt_y</p:attrName>
                                        </p:attrNameLst>
                                      </p:cBhvr>
                                      <p:tavLst>
                                        <p:tav tm="0">
                                          <p:val>
                                            <p:strVal val="ppt_y"/>
                                          </p:val>
                                        </p:tav>
                                        <p:tav tm="100000">
                                          <p:val>
                                            <p:strVal val="1+ppt_h/2"/>
                                          </p:val>
                                        </p:tav>
                                      </p:tavLst>
                                    </p:anim>
                                    <p:set>
                                      <p:cBhvr>
                                        <p:cTn id="38" dur="1" fill="hold">
                                          <p:stCondLst>
                                            <p:cond delay="499"/>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1"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4"/>
                                        </p:tgtEl>
                                        <p:attrNameLst>
                                          <p:attrName>ppt_x</p:attrName>
                                        </p:attrNameLst>
                                      </p:cBhvr>
                                      <p:tavLst>
                                        <p:tav tm="0">
                                          <p:val>
                                            <p:strVal val="ppt_x"/>
                                          </p:val>
                                        </p:tav>
                                        <p:tav tm="100000">
                                          <p:val>
                                            <p:strVal val="ppt_x"/>
                                          </p:val>
                                        </p:tav>
                                      </p:tavLst>
                                    </p:anim>
                                    <p:anim calcmode="lin" valueType="num">
                                      <p:cBhvr additive="base">
                                        <p:cTn id="61" dur="500"/>
                                        <p:tgtEl>
                                          <p:spTgt spid="14"/>
                                        </p:tgtEl>
                                        <p:attrNameLst>
                                          <p:attrName>ppt_y</p:attrName>
                                        </p:attrNameLst>
                                      </p:cBhvr>
                                      <p:tavLst>
                                        <p:tav tm="0">
                                          <p:val>
                                            <p:strVal val="ppt_y"/>
                                          </p:val>
                                        </p:tav>
                                        <p:tav tm="100000">
                                          <p:val>
                                            <p:strVal val="1+ppt_h/2"/>
                                          </p:val>
                                        </p:tav>
                                      </p:tavLst>
                                    </p:anim>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ppt_x"/>
                                          </p:val>
                                        </p:tav>
                                        <p:tav tm="100000">
                                          <p:val>
                                            <p:strVal val="#ppt_x"/>
                                          </p:val>
                                        </p:tav>
                                      </p:tavLst>
                                    </p:anim>
                                    <p:anim calcmode="lin" valueType="num">
                                      <p:cBhvr additive="base">
                                        <p:cTn id="6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xit" presetSubtype="4" fill="hold" grpId="1" nodeType="clickEffect">
                                  <p:stCondLst>
                                    <p:cond delay="0"/>
                                  </p:stCondLst>
                                  <p:childTnLst>
                                    <p:anim calcmode="lin" valueType="num">
                                      <p:cBhvr additive="base">
                                        <p:cTn id="72" dur="500"/>
                                        <p:tgtEl>
                                          <p:spTgt spid="15"/>
                                        </p:tgtEl>
                                        <p:attrNameLst>
                                          <p:attrName>ppt_x</p:attrName>
                                        </p:attrNameLst>
                                      </p:cBhvr>
                                      <p:tavLst>
                                        <p:tav tm="0">
                                          <p:val>
                                            <p:strVal val="ppt_x"/>
                                          </p:val>
                                        </p:tav>
                                        <p:tav tm="100000">
                                          <p:val>
                                            <p:strVal val="ppt_x"/>
                                          </p:val>
                                        </p:tav>
                                      </p:tavLst>
                                    </p:anim>
                                    <p:anim calcmode="lin" valueType="num">
                                      <p:cBhvr additive="base">
                                        <p:cTn id="73" dur="500"/>
                                        <p:tgtEl>
                                          <p:spTgt spid="15"/>
                                        </p:tgtEl>
                                        <p:attrNameLst>
                                          <p:attrName>ppt_y</p:attrName>
                                        </p:attrNameLst>
                                      </p:cBhvr>
                                      <p:tavLst>
                                        <p:tav tm="0">
                                          <p:val>
                                            <p:strVal val="ppt_y"/>
                                          </p:val>
                                        </p:tav>
                                        <p:tav tm="100000">
                                          <p:val>
                                            <p:strVal val="1+ppt_h/2"/>
                                          </p:val>
                                        </p:tav>
                                      </p:tavLst>
                                    </p:anim>
                                    <p:set>
                                      <p:cBhvr>
                                        <p:cTn id="74" dur="1" fill="hold">
                                          <p:stCondLst>
                                            <p:cond delay="499"/>
                                          </p:stCondLst>
                                        </p:cTn>
                                        <p:tgtEl>
                                          <p:spTgt spid="1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additive="base">
                                        <p:cTn id="79" dur="500" fill="hold"/>
                                        <p:tgtEl>
                                          <p:spTgt spid="17"/>
                                        </p:tgtEl>
                                        <p:attrNameLst>
                                          <p:attrName>ppt_x</p:attrName>
                                        </p:attrNameLst>
                                      </p:cBhvr>
                                      <p:tavLst>
                                        <p:tav tm="0">
                                          <p:val>
                                            <p:strVal val="#ppt_x"/>
                                          </p:val>
                                        </p:tav>
                                        <p:tav tm="100000">
                                          <p:val>
                                            <p:strVal val="#ppt_x"/>
                                          </p:val>
                                        </p:tav>
                                      </p:tavLst>
                                    </p:anim>
                                    <p:anim calcmode="lin" valueType="num">
                                      <p:cBhvr additive="base">
                                        <p:cTn id="8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xit" presetSubtype="4" fill="hold" grpId="1" nodeType="clickEffect">
                                  <p:stCondLst>
                                    <p:cond delay="0"/>
                                  </p:stCondLst>
                                  <p:childTnLst>
                                    <p:anim calcmode="lin" valueType="num">
                                      <p:cBhvr additive="base">
                                        <p:cTn id="84" dur="500"/>
                                        <p:tgtEl>
                                          <p:spTgt spid="17"/>
                                        </p:tgtEl>
                                        <p:attrNameLst>
                                          <p:attrName>ppt_x</p:attrName>
                                        </p:attrNameLst>
                                      </p:cBhvr>
                                      <p:tavLst>
                                        <p:tav tm="0">
                                          <p:val>
                                            <p:strVal val="ppt_x"/>
                                          </p:val>
                                        </p:tav>
                                        <p:tav tm="100000">
                                          <p:val>
                                            <p:strVal val="ppt_x"/>
                                          </p:val>
                                        </p:tav>
                                      </p:tavLst>
                                    </p:anim>
                                    <p:anim calcmode="lin" valueType="num">
                                      <p:cBhvr additive="base">
                                        <p:cTn id="85" dur="500"/>
                                        <p:tgtEl>
                                          <p:spTgt spid="17"/>
                                        </p:tgtEl>
                                        <p:attrNameLst>
                                          <p:attrName>ppt_y</p:attrName>
                                        </p:attrNameLst>
                                      </p:cBhvr>
                                      <p:tavLst>
                                        <p:tav tm="0">
                                          <p:val>
                                            <p:strVal val="ppt_y"/>
                                          </p:val>
                                        </p:tav>
                                        <p:tav tm="100000">
                                          <p:val>
                                            <p:strVal val="1+ppt_h/2"/>
                                          </p:val>
                                        </p:tav>
                                      </p:tavLst>
                                    </p:anim>
                                    <p:set>
                                      <p:cBhvr>
                                        <p:cTn id="86" dur="1" fill="hold">
                                          <p:stCondLst>
                                            <p:cond delay="499"/>
                                          </p:stCondLst>
                                        </p:cTn>
                                        <p:tgtEl>
                                          <p:spTgt spid="1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additive="base">
                                        <p:cTn id="91" dur="500" fill="hold"/>
                                        <p:tgtEl>
                                          <p:spTgt spid="19"/>
                                        </p:tgtEl>
                                        <p:attrNameLst>
                                          <p:attrName>ppt_x</p:attrName>
                                        </p:attrNameLst>
                                      </p:cBhvr>
                                      <p:tavLst>
                                        <p:tav tm="0">
                                          <p:val>
                                            <p:strVal val="#ppt_x"/>
                                          </p:val>
                                        </p:tav>
                                        <p:tav tm="100000">
                                          <p:val>
                                            <p:strVal val="#ppt_x"/>
                                          </p:val>
                                        </p:tav>
                                      </p:tavLst>
                                    </p:anim>
                                    <p:anim calcmode="lin" valueType="num">
                                      <p:cBhvr additive="base">
                                        <p:cTn id="9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grpId="1" nodeType="clickEffect">
                                  <p:stCondLst>
                                    <p:cond delay="0"/>
                                  </p:stCondLst>
                                  <p:childTnLst>
                                    <p:anim calcmode="lin" valueType="num">
                                      <p:cBhvr additive="base">
                                        <p:cTn id="96" dur="500"/>
                                        <p:tgtEl>
                                          <p:spTgt spid="19"/>
                                        </p:tgtEl>
                                        <p:attrNameLst>
                                          <p:attrName>ppt_x</p:attrName>
                                        </p:attrNameLst>
                                      </p:cBhvr>
                                      <p:tavLst>
                                        <p:tav tm="0">
                                          <p:val>
                                            <p:strVal val="ppt_x"/>
                                          </p:val>
                                        </p:tav>
                                        <p:tav tm="100000">
                                          <p:val>
                                            <p:strVal val="ppt_x"/>
                                          </p:val>
                                        </p:tav>
                                      </p:tavLst>
                                    </p:anim>
                                    <p:anim calcmode="lin" valueType="num">
                                      <p:cBhvr additive="base">
                                        <p:cTn id="97" dur="500"/>
                                        <p:tgtEl>
                                          <p:spTgt spid="19"/>
                                        </p:tgtEl>
                                        <p:attrNameLst>
                                          <p:attrName>ppt_y</p:attrName>
                                        </p:attrNameLst>
                                      </p:cBhvr>
                                      <p:tavLst>
                                        <p:tav tm="0">
                                          <p:val>
                                            <p:strVal val="ppt_y"/>
                                          </p:val>
                                        </p:tav>
                                        <p:tav tm="100000">
                                          <p:val>
                                            <p:strVal val="1+ppt_h/2"/>
                                          </p:val>
                                        </p:tav>
                                      </p:tavLst>
                                    </p:anim>
                                    <p:set>
                                      <p:cBhvr>
                                        <p:cTn id="98" dur="1" fill="hold">
                                          <p:stCondLst>
                                            <p:cond delay="499"/>
                                          </p:stCondLst>
                                        </p:cTn>
                                        <p:tgtEl>
                                          <p:spTgt spid="1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additive="base">
                                        <p:cTn id="103" dur="500" fill="hold"/>
                                        <p:tgtEl>
                                          <p:spTgt spid="21"/>
                                        </p:tgtEl>
                                        <p:attrNameLst>
                                          <p:attrName>ppt_x</p:attrName>
                                        </p:attrNameLst>
                                      </p:cBhvr>
                                      <p:tavLst>
                                        <p:tav tm="0">
                                          <p:val>
                                            <p:strVal val="#ppt_x"/>
                                          </p:val>
                                        </p:tav>
                                        <p:tav tm="100000">
                                          <p:val>
                                            <p:strVal val="#ppt_x"/>
                                          </p:val>
                                        </p:tav>
                                      </p:tavLst>
                                    </p:anim>
                                    <p:anim calcmode="lin" valueType="num">
                                      <p:cBhvr additive="base">
                                        <p:cTn id="10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xit" presetSubtype="4" fill="hold" grpId="1" nodeType="clickEffect">
                                  <p:stCondLst>
                                    <p:cond delay="0"/>
                                  </p:stCondLst>
                                  <p:childTnLst>
                                    <p:anim calcmode="lin" valueType="num">
                                      <p:cBhvr additive="base">
                                        <p:cTn id="108" dur="500"/>
                                        <p:tgtEl>
                                          <p:spTgt spid="21"/>
                                        </p:tgtEl>
                                        <p:attrNameLst>
                                          <p:attrName>ppt_x</p:attrName>
                                        </p:attrNameLst>
                                      </p:cBhvr>
                                      <p:tavLst>
                                        <p:tav tm="0">
                                          <p:val>
                                            <p:strVal val="ppt_x"/>
                                          </p:val>
                                        </p:tav>
                                        <p:tav tm="100000">
                                          <p:val>
                                            <p:strVal val="ppt_x"/>
                                          </p:val>
                                        </p:tav>
                                      </p:tavLst>
                                    </p:anim>
                                    <p:anim calcmode="lin" valueType="num">
                                      <p:cBhvr additive="base">
                                        <p:cTn id="109" dur="500"/>
                                        <p:tgtEl>
                                          <p:spTgt spid="21"/>
                                        </p:tgtEl>
                                        <p:attrNameLst>
                                          <p:attrName>ppt_y</p:attrName>
                                        </p:attrNameLst>
                                      </p:cBhvr>
                                      <p:tavLst>
                                        <p:tav tm="0">
                                          <p:val>
                                            <p:strVal val="ppt_y"/>
                                          </p:val>
                                        </p:tav>
                                        <p:tav tm="100000">
                                          <p:val>
                                            <p:strVal val="1+ppt_h/2"/>
                                          </p:val>
                                        </p:tav>
                                      </p:tavLst>
                                    </p:anim>
                                    <p:set>
                                      <p:cBhvr>
                                        <p:cTn id="110" dur="1" fill="hold">
                                          <p:stCondLst>
                                            <p:cond delay="499"/>
                                          </p:stCondLst>
                                        </p:cTn>
                                        <p:tgtEl>
                                          <p:spTgt spid="2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500" fill="hold"/>
                                        <p:tgtEl>
                                          <p:spTgt spid="22"/>
                                        </p:tgtEl>
                                        <p:attrNameLst>
                                          <p:attrName>ppt_x</p:attrName>
                                        </p:attrNameLst>
                                      </p:cBhvr>
                                      <p:tavLst>
                                        <p:tav tm="0">
                                          <p:val>
                                            <p:strVal val="#ppt_x"/>
                                          </p:val>
                                        </p:tav>
                                        <p:tav tm="100000">
                                          <p:val>
                                            <p:strVal val="#ppt_x"/>
                                          </p:val>
                                        </p:tav>
                                      </p:tavLst>
                                    </p:anim>
                                    <p:anim calcmode="lin" valueType="num">
                                      <p:cBhvr additive="base">
                                        <p:cTn id="1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grpId="1" nodeType="clickEffect">
                                  <p:stCondLst>
                                    <p:cond delay="0"/>
                                  </p:stCondLst>
                                  <p:childTnLst>
                                    <p:anim calcmode="lin" valueType="num">
                                      <p:cBhvr additive="base">
                                        <p:cTn id="120" dur="500"/>
                                        <p:tgtEl>
                                          <p:spTgt spid="22"/>
                                        </p:tgtEl>
                                        <p:attrNameLst>
                                          <p:attrName>ppt_x</p:attrName>
                                        </p:attrNameLst>
                                      </p:cBhvr>
                                      <p:tavLst>
                                        <p:tav tm="0">
                                          <p:val>
                                            <p:strVal val="ppt_x"/>
                                          </p:val>
                                        </p:tav>
                                        <p:tav tm="100000">
                                          <p:val>
                                            <p:strVal val="ppt_x"/>
                                          </p:val>
                                        </p:tav>
                                      </p:tavLst>
                                    </p:anim>
                                    <p:anim calcmode="lin" valueType="num">
                                      <p:cBhvr additive="base">
                                        <p:cTn id="121" dur="500"/>
                                        <p:tgtEl>
                                          <p:spTgt spid="22"/>
                                        </p:tgtEl>
                                        <p:attrNameLst>
                                          <p:attrName>ppt_y</p:attrName>
                                        </p:attrNameLst>
                                      </p:cBhvr>
                                      <p:tavLst>
                                        <p:tav tm="0">
                                          <p:val>
                                            <p:strVal val="ppt_y"/>
                                          </p:val>
                                        </p:tav>
                                        <p:tav tm="100000">
                                          <p:val>
                                            <p:strVal val="1+ppt_h/2"/>
                                          </p:val>
                                        </p:tav>
                                      </p:tavLst>
                                    </p:anim>
                                    <p:set>
                                      <p:cBhvr>
                                        <p:cTn id="122" dur="1" fill="hold">
                                          <p:stCondLst>
                                            <p:cond delay="499"/>
                                          </p:stCondLst>
                                        </p:cTn>
                                        <p:tgtEl>
                                          <p:spTgt spid="22"/>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3"/>
                                        </p:tgtEl>
                                        <p:attrNameLst>
                                          <p:attrName>style.visibility</p:attrName>
                                        </p:attrNameLst>
                                      </p:cBhvr>
                                      <p:to>
                                        <p:strVal val="visible"/>
                                      </p:to>
                                    </p:set>
                                    <p:anim calcmode="lin" valueType="num">
                                      <p:cBhvr additive="base">
                                        <p:cTn id="127" dur="500" fill="hold"/>
                                        <p:tgtEl>
                                          <p:spTgt spid="23"/>
                                        </p:tgtEl>
                                        <p:attrNameLst>
                                          <p:attrName>ppt_x</p:attrName>
                                        </p:attrNameLst>
                                      </p:cBhvr>
                                      <p:tavLst>
                                        <p:tav tm="0">
                                          <p:val>
                                            <p:strVal val="#ppt_x"/>
                                          </p:val>
                                        </p:tav>
                                        <p:tav tm="100000">
                                          <p:val>
                                            <p:strVal val="#ppt_x"/>
                                          </p:val>
                                        </p:tav>
                                      </p:tavLst>
                                    </p:anim>
                                    <p:anim calcmode="lin" valueType="num">
                                      <p:cBhvr additive="base">
                                        <p:cTn id="12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xit" presetSubtype="4" fill="hold" grpId="1" nodeType="clickEffect">
                                  <p:stCondLst>
                                    <p:cond delay="0"/>
                                  </p:stCondLst>
                                  <p:childTnLst>
                                    <p:anim calcmode="lin" valueType="num">
                                      <p:cBhvr additive="base">
                                        <p:cTn id="132" dur="500"/>
                                        <p:tgtEl>
                                          <p:spTgt spid="23"/>
                                        </p:tgtEl>
                                        <p:attrNameLst>
                                          <p:attrName>ppt_x</p:attrName>
                                        </p:attrNameLst>
                                      </p:cBhvr>
                                      <p:tavLst>
                                        <p:tav tm="0">
                                          <p:val>
                                            <p:strVal val="ppt_x"/>
                                          </p:val>
                                        </p:tav>
                                        <p:tav tm="100000">
                                          <p:val>
                                            <p:strVal val="ppt_x"/>
                                          </p:val>
                                        </p:tav>
                                      </p:tavLst>
                                    </p:anim>
                                    <p:anim calcmode="lin" valueType="num">
                                      <p:cBhvr additive="base">
                                        <p:cTn id="133" dur="500"/>
                                        <p:tgtEl>
                                          <p:spTgt spid="23"/>
                                        </p:tgtEl>
                                        <p:attrNameLst>
                                          <p:attrName>ppt_y</p:attrName>
                                        </p:attrNameLst>
                                      </p:cBhvr>
                                      <p:tavLst>
                                        <p:tav tm="0">
                                          <p:val>
                                            <p:strVal val="ppt_y"/>
                                          </p:val>
                                        </p:tav>
                                        <p:tav tm="100000">
                                          <p:val>
                                            <p:strVal val="1+ppt_h/2"/>
                                          </p:val>
                                        </p:tav>
                                      </p:tavLst>
                                    </p:anim>
                                    <p:set>
                                      <p:cBhvr>
                                        <p:cTn id="13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P spid="9" grpId="1" animBg="1"/>
      <p:bldP spid="10" grpId="0" animBg="1"/>
      <p:bldP spid="10" grpId="1" animBg="1"/>
      <p:bldP spid="14" grpId="0" animBg="1"/>
      <p:bldP spid="14" grpId="1" animBg="1"/>
      <p:bldP spid="15" grpId="0" animBg="1"/>
      <p:bldP spid="15" grpId="1" animBg="1"/>
      <p:bldP spid="17" grpId="0" animBg="1"/>
      <p:bldP spid="17" grpId="1" animBg="1"/>
      <p:bldP spid="19" grpId="0" animBg="1"/>
      <p:bldP spid="19" grpId="1" animBg="1"/>
      <p:bldP spid="21" grpId="0" animBg="1"/>
      <p:bldP spid="21" grpId="1" animBg="1"/>
      <p:bldP spid="22" grpId="0" animBg="1"/>
      <p:bldP spid="22" grpId="1" animBg="1"/>
      <p:bldP spid="23" grpId="0" animBg="1"/>
      <p:bldP spid="23"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7C2D50D-30A3-1DDD-3E3C-9E0FFEE55A95}"/>
              </a:ext>
            </a:extLst>
          </p:cNvPr>
          <p:cNvSpPr>
            <a:spLocks noGrp="1"/>
          </p:cNvSpPr>
          <p:nvPr>
            <p:ph type="title"/>
          </p:nvPr>
        </p:nvSpPr>
        <p:spPr>
          <a:xfrm>
            <a:off x="485069" y="1685968"/>
            <a:ext cx="8193024" cy="3077766"/>
          </a:xfrm>
        </p:spPr>
        <p:txBody>
          <a:bodyPr/>
          <a:lstStyle/>
          <a:p>
            <a:r>
              <a:rPr lang="en-US"/>
              <a:t>Creating integration tests with External Services is challenging and, in some cases, even not possible.</a:t>
            </a:r>
            <a:br>
              <a:rPr lang="en-US"/>
            </a:br>
            <a:br>
              <a:rPr lang="en-US"/>
            </a:br>
            <a:r>
              <a:rPr lang="en-US"/>
              <a:t>So, do I have another choice?</a:t>
            </a:r>
          </a:p>
        </p:txBody>
      </p:sp>
    </p:spTree>
    <p:extLst>
      <p:ext uri="{BB962C8B-B14F-4D97-AF65-F5344CB8AC3E}">
        <p14:creationId xmlns:p14="http://schemas.microsoft.com/office/powerpoint/2010/main" val="140678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95226D-17CF-096B-DA46-047E8A9AB221}"/>
              </a:ext>
            </a:extLst>
          </p:cNvPr>
          <p:cNvSpPr>
            <a:spLocks noGrp="1"/>
          </p:cNvSpPr>
          <p:nvPr>
            <p:ph type="title"/>
          </p:nvPr>
        </p:nvSpPr>
        <p:spPr>
          <a:xfrm>
            <a:off x="569911" y="3384610"/>
            <a:ext cx="8193024" cy="615553"/>
          </a:xfrm>
        </p:spPr>
        <p:txBody>
          <a:bodyPr/>
          <a:lstStyle/>
          <a:p>
            <a:r>
              <a:rPr lang="en-US"/>
              <a:t>Narrow Integration Tests</a:t>
            </a:r>
          </a:p>
        </p:txBody>
      </p:sp>
    </p:spTree>
    <p:extLst>
      <p:ext uri="{BB962C8B-B14F-4D97-AF65-F5344CB8AC3E}">
        <p14:creationId xmlns:p14="http://schemas.microsoft.com/office/powerpoint/2010/main" val="10004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51F87-C783-6ECE-2ABA-A0A824FA5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AA383-C264-5B5B-0240-EF198B387DEF}"/>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10346CDA-52DD-DA6F-94A9-805BA9A8D46A}"/>
              </a:ext>
            </a:extLst>
          </p:cNvPr>
          <p:cNvSpPr>
            <a:spLocks noGrp="1"/>
          </p:cNvSpPr>
          <p:nvPr>
            <p:ph idx="1"/>
          </p:nvPr>
        </p:nvSpPr>
        <p:spPr>
          <a:xfrm>
            <a:off x="838200" y="1579096"/>
            <a:ext cx="11479306" cy="4351338"/>
          </a:xfrm>
        </p:spPr>
        <p:txBody>
          <a:bodyPr vert="horz" lIns="91440" tIns="45720" rIns="91440" bIns="45720" rtlCol="0" anchor="t">
            <a:normAutofit/>
          </a:bodyPr>
          <a:lstStyle/>
          <a:p>
            <a:pPr>
              <a:buNone/>
            </a:pPr>
            <a:r>
              <a:rPr lang="en-US" b="1">
                <a:ea typeface="+mn-lt"/>
                <a:cs typeface="+mn-lt"/>
              </a:rPr>
              <a:t>Regression Prevention</a:t>
            </a:r>
            <a:endParaRPr lang="en-US"/>
          </a:p>
          <a:p>
            <a:pPr>
              <a:buNone/>
            </a:pPr>
            <a:r>
              <a:rPr lang="en-US">
                <a:ea typeface="+mn-lt"/>
                <a:cs typeface="+mn-lt"/>
              </a:rPr>
              <a:t>Ensures new changes don’t break existing functionality.</a:t>
            </a:r>
            <a:endParaRPr lang="en-US"/>
          </a:p>
          <a:p>
            <a:pPr marL="0" indent="0">
              <a:buNone/>
            </a:pPr>
            <a:endParaRPr lang="en-US"/>
          </a:p>
        </p:txBody>
      </p:sp>
      <p:pic>
        <p:nvPicPr>
          <p:cNvPr id="4" name="Picture 3">
            <a:extLst>
              <a:ext uri="{FF2B5EF4-FFF2-40B4-BE49-F238E27FC236}">
                <a16:creationId xmlns:a16="http://schemas.microsoft.com/office/drawing/2014/main" id="{90DFDBD3-236B-7B39-6F12-1D97F201D2BD}"/>
              </a:ext>
            </a:extLst>
          </p:cNvPr>
          <p:cNvPicPr>
            <a:picLocks noChangeAspect="1"/>
          </p:cNvPicPr>
          <p:nvPr/>
        </p:nvPicPr>
        <p:blipFill>
          <a:blip r:embed="rId2"/>
          <a:stretch>
            <a:fillRect/>
          </a:stretch>
        </p:blipFill>
        <p:spPr>
          <a:xfrm>
            <a:off x="2398058" y="2521507"/>
            <a:ext cx="7395883" cy="4157383"/>
          </a:xfrm>
          <a:prstGeom prst="rect">
            <a:avLst/>
          </a:prstGeom>
        </p:spPr>
      </p:pic>
    </p:spTree>
    <p:extLst>
      <p:ext uri="{BB962C8B-B14F-4D97-AF65-F5344CB8AC3E}">
        <p14:creationId xmlns:p14="http://schemas.microsoft.com/office/powerpoint/2010/main" val="42229742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2C37BAF-6CF9-CC00-6FA0-61CC16B25359}"/>
              </a:ext>
            </a:extLst>
          </p:cNvPr>
          <p:cNvSpPr>
            <a:spLocks noGrp="1"/>
          </p:cNvSpPr>
          <p:nvPr>
            <p:ph type="title"/>
          </p:nvPr>
        </p:nvSpPr>
        <p:spPr/>
        <p:txBody>
          <a:bodyPr/>
          <a:lstStyle/>
          <a:p>
            <a:r>
              <a:rPr lang="en-US"/>
              <a:t>Broad Integration Tests vs Narrow Integration Tests</a:t>
            </a:r>
          </a:p>
        </p:txBody>
      </p:sp>
      <p:sp>
        <p:nvSpPr>
          <p:cNvPr id="7" name="Espaço Reservado para Texto 6">
            <a:extLst>
              <a:ext uri="{FF2B5EF4-FFF2-40B4-BE49-F238E27FC236}">
                <a16:creationId xmlns:a16="http://schemas.microsoft.com/office/drawing/2014/main" id="{A7F047CB-DCAC-5E11-E62E-244E0165A2DF}"/>
              </a:ext>
            </a:extLst>
          </p:cNvPr>
          <p:cNvSpPr>
            <a:spLocks noGrp="1"/>
          </p:cNvSpPr>
          <p:nvPr>
            <p:ph type="body" sz="quarter" idx="12"/>
          </p:nvPr>
        </p:nvSpPr>
        <p:spPr>
          <a:xfrm>
            <a:off x="584199" y="1589670"/>
            <a:ext cx="11293574" cy="3255186"/>
          </a:xfrm>
        </p:spPr>
        <p:txBody>
          <a:bodyPr/>
          <a:lstStyle/>
          <a:p>
            <a:pPr marL="0" indent="0">
              <a:buNone/>
            </a:pPr>
            <a:r>
              <a:rPr lang="en-US" sz="2400"/>
              <a:t>Historically, Every Integration Tests would use actual external services, which can cause the issues we discussed before, but there’s where Narrow Integration Tests come in.</a:t>
            </a:r>
          </a:p>
          <a:p>
            <a:pPr marL="0" indent="0">
              <a:buNone/>
            </a:pPr>
            <a:endParaRPr lang="en-US" sz="2400"/>
          </a:p>
          <a:p>
            <a:pPr marL="0" indent="0">
              <a:buNone/>
            </a:pPr>
            <a:r>
              <a:rPr lang="en-US" sz="2400"/>
              <a:t>Narrow Integration Tests follows the same objective of Broad Integration Tests, with the exception that every external service is substitute by a Mock.</a:t>
            </a:r>
          </a:p>
        </p:txBody>
      </p:sp>
    </p:spTree>
    <p:extLst>
      <p:ext uri="{BB962C8B-B14F-4D97-AF65-F5344CB8AC3E}">
        <p14:creationId xmlns:p14="http://schemas.microsoft.com/office/powerpoint/2010/main" val="105158154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DE0E6-09C5-CF3E-9F97-850A89A110B9}"/>
              </a:ext>
            </a:extLst>
          </p:cNvPr>
          <p:cNvSpPr>
            <a:spLocks noGrp="1"/>
          </p:cNvSpPr>
          <p:nvPr>
            <p:ph type="title"/>
          </p:nvPr>
        </p:nvSpPr>
        <p:spPr/>
        <p:txBody>
          <a:bodyPr/>
          <a:lstStyle/>
          <a:p>
            <a:r>
              <a:rPr lang="en-US"/>
              <a:t>Narrow Integration Tests vs Broad Integration Tests</a:t>
            </a:r>
          </a:p>
        </p:txBody>
      </p:sp>
      <p:pic>
        <p:nvPicPr>
          <p:cNvPr id="1026" name="Picture 2">
            <a:extLst>
              <a:ext uri="{FF2B5EF4-FFF2-40B4-BE49-F238E27FC236}">
                <a16:creationId xmlns:a16="http://schemas.microsoft.com/office/drawing/2014/main" id="{C5AE623D-2367-8361-1660-ED63FC482D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2" y="1078044"/>
            <a:ext cx="10582275" cy="528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60937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884919-111F-1014-3C5F-05C1F27D17DD}"/>
              </a:ext>
            </a:extLst>
          </p:cNvPr>
          <p:cNvSpPr>
            <a:spLocks noGrp="1"/>
          </p:cNvSpPr>
          <p:nvPr>
            <p:ph type="title"/>
          </p:nvPr>
        </p:nvSpPr>
        <p:spPr>
          <a:xfrm>
            <a:off x="238549" y="556935"/>
            <a:ext cx="8193024" cy="307777"/>
          </a:xfrm>
        </p:spPr>
        <p:txBody>
          <a:bodyPr/>
          <a:lstStyle/>
          <a:p>
            <a:r>
              <a:rPr lang="en-US"/>
              <a:t>Narrow Integration Tests vs Broad Integration Tests</a:t>
            </a:r>
          </a:p>
        </p:txBody>
      </p:sp>
      <p:sp>
        <p:nvSpPr>
          <p:cNvPr id="5" name="TextBox 5">
            <a:extLst>
              <a:ext uri="{FF2B5EF4-FFF2-40B4-BE49-F238E27FC236}">
                <a16:creationId xmlns:a16="http://schemas.microsoft.com/office/drawing/2014/main" id="{E29F4059-11DC-BF0E-1DAB-66FAF52AA08A}"/>
              </a:ext>
            </a:extLst>
          </p:cNvPr>
          <p:cNvSpPr txBox="1"/>
          <p:nvPr/>
        </p:nvSpPr>
        <p:spPr>
          <a:xfrm>
            <a:off x="238549" y="1542036"/>
            <a:ext cx="5954861" cy="5170646"/>
          </a:xfrm>
          <a:prstGeom prst="rect">
            <a:avLst/>
          </a:prstGeom>
          <a:noFill/>
        </p:spPr>
        <p:txBody>
          <a:bodyPr wrap="square" lIns="0" tIns="0" rIns="0" bIns="0" rtlCol="0">
            <a:spAutoFit/>
          </a:bodyPr>
          <a:lstStyle/>
          <a:p>
            <a:r>
              <a:rPr lang="en-US" sz="1600">
                <a:solidFill>
                  <a:srgbClr val="8DE971"/>
                </a:solidFill>
              </a:rPr>
              <a:t>Fast and reliable</a:t>
            </a:r>
            <a:br>
              <a:rPr lang="en-US" sz="1600">
                <a:solidFill>
                  <a:srgbClr val="8DE971"/>
                </a:solidFill>
              </a:rPr>
            </a:br>
            <a:r>
              <a:rPr lang="en-US" sz="1600"/>
              <a:t>Fewer moving parts mean quicker execution and fewer flaky tests.</a:t>
            </a:r>
          </a:p>
          <a:p>
            <a:endParaRPr lang="en-US" sz="1600">
              <a:solidFill>
                <a:srgbClr val="8DE971"/>
              </a:solidFill>
            </a:endParaRPr>
          </a:p>
          <a:p>
            <a:r>
              <a:rPr lang="en-US" sz="1600">
                <a:solidFill>
                  <a:srgbClr val="8DE971"/>
                </a:solidFill>
              </a:rPr>
              <a:t>Easier debugging</a:t>
            </a:r>
            <a:br>
              <a:rPr lang="en-US" sz="1600">
                <a:solidFill>
                  <a:srgbClr val="8DE971"/>
                </a:solidFill>
              </a:rPr>
            </a:br>
            <a:r>
              <a:rPr lang="en-US" sz="1600"/>
              <a:t>Failures are localized, making root cause analysis much simpler.</a:t>
            </a:r>
            <a:br>
              <a:rPr lang="en-US" sz="1600">
                <a:solidFill>
                  <a:srgbClr val="8DE971"/>
                </a:solidFill>
              </a:rPr>
            </a:br>
            <a:br>
              <a:rPr lang="en-US" sz="1600">
                <a:solidFill>
                  <a:srgbClr val="8DE971"/>
                </a:solidFill>
              </a:rPr>
            </a:br>
            <a:r>
              <a:rPr lang="en-US" sz="1600">
                <a:solidFill>
                  <a:srgbClr val="8DE971"/>
                </a:solidFill>
              </a:rPr>
              <a:t>Isolated dependencies</a:t>
            </a:r>
          </a:p>
          <a:p>
            <a:r>
              <a:rPr lang="en-US" sz="1600"/>
              <a:t>You can use test doubles (mocks/stubs) to simulate external systems, reducing setup complexity.</a:t>
            </a:r>
          </a:p>
          <a:p>
            <a:endParaRPr lang="en-US" sz="1600">
              <a:solidFill>
                <a:srgbClr val="8DE971"/>
              </a:solidFill>
            </a:endParaRPr>
          </a:p>
          <a:p>
            <a:r>
              <a:rPr lang="en-US" sz="1600">
                <a:solidFill>
                  <a:srgbClr val="8DE971"/>
                </a:solidFill>
              </a:rPr>
              <a:t>Better coverage of edge cases</a:t>
            </a:r>
          </a:p>
          <a:p>
            <a:r>
              <a:rPr lang="en-US" sz="1600"/>
              <a:t>You can test specific interaction paths without needing the whole system.</a:t>
            </a:r>
            <a:br>
              <a:rPr lang="en-US" sz="1600"/>
            </a:br>
            <a:br>
              <a:rPr lang="en-US" sz="1600"/>
            </a:br>
            <a:r>
              <a:rPr lang="en-US" sz="1600">
                <a:solidFill>
                  <a:srgbClr val="F4364C"/>
                </a:solidFill>
              </a:rPr>
              <a:t>Limited realism</a:t>
            </a:r>
            <a:br>
              <a:rPr lang="en-US" sz="1600"/>
            </a:br>
            <a:r>
              <a:rPr lang="en-US" sz="1600"/>
              <a:t>Doesn’t fully replicate how components behave in the real system.</a:t>
            </a:r>
            <a:br>
              <a:rPr lang="en-US" sz="1600"/>
            </a:br>
            <a:br>
              <a:rPr lang="en-US" sz="1600">
                <a:solidFill>
                  <a:srgbClr val="F4364C"/>
                </a:solidFill>
              </a:rPr>
            </a:br>
            <a:r>
              <a:rPr lang="en-US" sz="1600">
                <a:solidFill>
                  <a:srgbClr val="F4364C"/>
                </a:solidFill>
              </a:rPr>
              <a:t>False confidence</a:t>
            </a:r>
            <a:br>
              <a:rPr lang="en-US" sz="1600"/>
            </a:br>
            <a:r>
              <a:rPr lang="en-US" sz="1600"/>
              <a:t>Just because two modules work together in isolation doesn’t mean they’ll behave correctly in the full system.</a:t>
            </a:r>
            <a:br>
              <a:rPr lang="en-US" sz="1600">
                <a:solidFill>
                  <a:srgbClr val="8DE971"/>
                </a:solidFill>
              </a:rPr>
            </a:br>
            <a:endParaRPr lang="en-US" sz="1600">
              <a:solidFill>
                <a:srgbClr val="F4364C"/>
              </a:solidFill>
            </a:endParaRPr>
          </a:p>
        </p:txBody>
      </p:sp>
      <p:sp>
        <p:nvSpPr>
          <p:cNvPr id="6" name="TextBox 6">
            <a:extLst>
              <a:ext uri="{FF2B5EF4-FFF2-40B4-BE49-F238E27FC236}">
                <a16:creationId xmlns:a16="http://schemas.microsoft.com/office/drawing/2014/main" id="{C96A0769-5540-539D-C2A8-5A3BD51B7955}"/>
              </a:ext>
            </a:extLst>
          </p:cNvPr>
          <p:cNvSpPr txBox="1"/>
          <p:nvPr/>
        </p:nvSpPr>
        <p:spPr>
          <a:xfrm>
            <a:off x="6513922" y="1542036"/>
            <a:ext cx="5439529" cy="4678204"/>
          </a:xfrm>
          <a:prstGeom prst="rect">
            <a:avLst/>
          </a:prstGeom>
          <a:noFill/>
        </p:spPr>
        <p:txBody>
          <a:bodyPr wrap="square" lIns="0" tIns="0" rIns="0" bIns="0" rtlCol="0">
            <a:spAutoFit/>
          </a:bodyPr>
          <a:lstStyle/>
          <a:p>
            <a:r>
              <a:rPr lang="en-US" sz="1600">
                <a:solidFill>
                  <a:srgbClr val="8DE971"/>
                </a:solidFill>
              </a:rPr>
              <a:t>High realism</a:t>
            </a:r>
          </a:p>
          <a:p>
            <a:r>
              <a:rPr lang="en-US" sz="1600"/>
              <a:t>Tests run in an environment closer to production, catching issues that narrow tests miss.</a:t>
            </a:r>
          </a:p>
          <a:p>
            <a:br>
              <a:rPr lang="en-US" sz="1600">
                <a:solidFill>
                  <a:srgbClr val="8DE971"/>
                </a:solidFill>
              </a:rPr>
            </a:br>
            <a:r>
              <a:rPr lang="en-US" sz="1600">
                <a:solidFill>
                  <a:srgbClr val="8DE971"/>
                </a:solidFill>
              </a:rPr>
              <a:t>End-to-end confidence</a:t>
            </a:r>
          </a:p>
          <a:p>
            <a:r>
              <a:rPr lang="en-US" sz="1600"/>
              <a:t>Validates that the system works as a whole, including data flow and side effects.</a:t>
            </a:r>
          </a:p>
          <a:p>
            <a:endParaRPr lang="en-US" sz="1600"/>
          </a:p>
          <a:p>
            <a:r>
              <a:rPr lang="en-US" sz="1600">
                <a:solidFill>
                  <a:srgbClr val="F4364C"/>
                </a:solidFill>
              </a:rPr>
              <a:t>Slower and more brittle</a:t>
            </a:r>
            <a:br>
              <a:rPr lang="en-US" sz="1600"/>
            </a:br>
            <a:r>
              <a:rPr lang="en-US" sz="1600"/>
              <a:t>More dependencies mean longer runtimes and higher chances of flaky tests.</a:t>
            </a:r>
          </a:p>
          <a:p>
            <a:br>
              <a:rPr lang="en-US" sz="1600"/>
            </a:br>
            <a:r>
              <a:rPr lang="en-US" sz="1600">
                <a:solidFill>
                  <a:srgbClr val="F4364C"/>
                </a:solidFill>
              </a:rPr>
              <a:t>Harder to debug</a:t>
            </a:r>
          </a:p>
          <a:p>
            <a:r>
              <a:rPr lang="en-US" sz="1600"/>
              <a:t>Failures can be caused by any component, making diagnosis more complex.</a:t>
            </a:r>
          </a:p>
          <a:p>
            <a:endParaRPr lang="en-US" sz="1600"/>
          </a:p>
          <a:p>
            <a:r>
              <a:rPr lang="en-US" sz="1600">
                <a:solidFill>
                  <a:srgbClr val="F4364C"/>
                </a:solidFill>
              </a:rPr>
              <a:t>Complex setup</a:t>
            </a:r>
          </a:p>
          <a:p>
            <a:r>
              <a:rPr lang="en-US" sz="1600"/>
              <a:t>Requires full environments, databases, services, etc., which can be hard to maintain.</a:t>
            </a:r>
          </a:p>
        </p:txBody>
      </p:sp>
      <p:sp>
        <p:nvSpPr>
          <p:cNvPr id="9" name="Retângulo 8">
            <a:extLst>
              <a:ext uri="{FF2B5EF4-FFF2-40B4-BE49-F238E27FC236}">
                <a16:creationId xmlns:a16="http://schemas.microsoft.com/office/drawing/2014/main" id="{5B07F8E2-0ED5-CC5E-D917-5455FE7E22C9}"/>
              </a:ext>
            </a:extLst>
          </p:cNvPr>
          <p:cNvSpPr/>
          <p:nvPr/>
        </p:nvSpPr>
        <p:spPr bwMode="auto">
          <a:xfrm>
            <a:off x="238549" y="964447"/>
            <a:ext cx="5109591" cy="477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Narrow Integration Tests</a:t>
            </a:r>
          </a:p>
        </p:txBody>
      </p:sp>
      <p:sp>
        <p:nvSpPr>
          <p:cNvPr id="12" name="Retângulo 11">
            <a:extLst>
              <a:ext uri="{FF2B5EF4-FFF2-40B4-BE49-F238E27FC236}">
                <a16:creationId xmlns:a16="http://schemas.microsoft.com/office/drawing/2014/main" id="{2C2BB61B-47EC-BEB3-9476-0743A5D9E4EE}"/>
              </a:ext>
            </a:extLst>
          </p:cNvPr>
          <p:cNvSpPr/>
          <p:nvPr/>
        </p:nvSpPr>
        <p:spPr bwMode="auto">
          <a:xfrm>
            <a:off x="6513921" y="964447"/>
            <a:ext cx="5439530" cy="47785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Narrow Integration Tests</a:t>
            </a:r>
          </a:p>
        </p:txBody>
      </p:sp>
    </p:spTree>
    <p:extLst>
      <p:ext uri="{BB962C8B-B14F-4D97-AF65-F5344CB8AC3E}">
        <p14:creationId xmlns:p14="http://schemas.microsoft.com/office/powerpoint/2010/main" val="3870860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99419-D431-108D-D27A-FE1F7308A2F6}"/>
              </a:ext>
            </a:extLst>
          </p:cNvPr>
          <p:cNvPicPr>
            <a:picLocks noChangeAspect="1"/>
          </p:cNvPicPr>
          <p:nvPr/>
        </p:nvPicPr>
        <p:blipFill>
          <a:blip r:embed="rId2"/>
          <a:stretch>
            <a:fillRect/>
          </a:stretch>
        </p:blipFill>
        <p:spPr>
          <a:xfrm>
            <a:off x="10224565" y="5458119"/>
            <a:ext cx="1285562" cy="1289246"/>
          </a:xfrm>
          <a:prstGeom prst="rect">
            <a:avLst/>
          </a:prstGeom>
        </p:spPr>
      </p:pic>
      <p:sp>
        <p:nvSpPr>
          <p:cNvPr id="5" name="Text Placeholder 2">
            <a:extLst>
              <a:ext uri="{FF2B5EF4-FFF2-40B4-BE49-F238E27FC236}">
                <a16:creationId xmlns:a16="http://schemas.microsoft.com/office/drawing/2014/main" id="{9DD86AEF-23F0-7B3F-A784-B42CCD61038A}"/>
              </a:ext>
            </a:extLst>
          </p:cNvPr>
          <p:cNvSpPr txBox="1">
            <a:spLocks/>
          </p:cNvSpPr>
          <p:nvPr/>
        </p:nvSpPr>
        <p:spPr>
          <a:xfrm>
            <a:off x="584198" y="5609965"/>
            <a:ext cx="10925929" cy="646908"/>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a:t>https://martinfowler.com/bliki/IntegrationTest.html</a:t>
            </a:r>
          </a:p>
        </p:txBody>
      </p:sp>
      <p:sp>
        <p:nvSpPr>
          <p:cNvPr id="7" name="Text Placeholder 6">
            <a:extLst>
              <a:ext uri="{FF2B5EF4-FFF2-40B4-BE49-F238E27FC236}">
                <a16:creationId xmlns:a16="http://schemas.microsoft.com/office/drawing/2014/main" id="{10D08745-91AE-E83F-1F96-70733270FE0A}"/>
              </a:ext>
            </a:extLst>
          </p:cNvPr>
          <p:cNvSpPr>
            <a:spLocks noGrp="1"/>
          </p:cNvSpPr>
          <p:nvPr>
            <p:ph type="body" sz="quarter" idx="12"/>
          </p:nvPr>
        </p:nvSpPr>
        <p:spPr>
          <a:xfrm>
            <a:off x="584198" y="1085934"/>
            <a:ext cx="11387842" cy="2926250"/>
          </a:xfrm>
        </p:spPr>
        <p:txBody>
          <a:bodyPr/>
          <a:lstStyle/>
          <a:p>
            <a:pPr marL="0" indent="0">
              <a:buNone/>
            </a:pPr>
            <a:r>
              <a:rPr lang="en-US" sz="2600" i="1"/>
              <a:t>If your only integration tests are broad ones, you should consider exploring the narrow style, as it's likely to significantly improve your testing speed, ease of use, and resiliency. </a:t>
            </a:r>
          </a:p>
          <a:p>
            <a:pPr marL="0" indent="0">
              <a:buNone/>
            </a:pPr>
            <a:endParaRPr lang="en-US" sz="2600"/>
          </a:p>
          <a:p>
            <a:pPr marL="0" indent="0" algn="r">
              <a:buNone/>
            </a:pPr>
            <a:r>
              <a:rPr lang="en-US" sz="2600" i="1"/>
              <a:t>Martin Fowler</a:t>
            </a:r>
          </a:p>
        </p:txBody>
      </p:sp>
    </p:spTree>
    <p:extLst>
      <p:ext uri="{BB962C8B-B14F-4D97-AF65-F5344CB8AC3E}">
        <p14:creationId xmlns:p14="http://schemas.microsoft.com/office/powerpoint/2010/main" val="224913087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742EBD-79F2-AC2F-42E8-06AF54050E97}"/>
              </a:ext>
            </a:extLst>
          </p:cNvPr>
          <p:cNvSpPr>
            <a:spLocks noGrp="1"/>
          </p:cNvSpPr>
          <p:nvPr>
            <p:ph type="title"/>
          </p:nvPr>
        </p:nvSpPr>
        <p:spPr>
          <a:xfrm>
            <a:off x="569911" y="2769057"/>
            <a:ext cx="8193024" cy="1231106"/>
          </a:xfrm>
        </p:spPr>
        <p:txBody>
          <a:bodyPr/>
          <a:lstStyle/>
          <a:p>
            <a:r>
              <a:rPr lang="en-US"/>
              <a:t>What Tools should I use to create an integration testing?</a:t>
            </a:r>
          </a:p>
        </p:txBody>
      </p:sp>
    </p:spTree>
    <p:extLst>
      <p:ext uri="{BB962C8B-B14F-4D97-AF65-F5344CB8AC3E}">
        <p14:creationId xmlns:p14="http://schemas.microsoft.com/office/powerpoint/2010/main" val="240967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80AE4DD-552E-3DEC-B6D5-7A583BEEC6E0}"/>
              </a:ext>
            </a:extLst>
          </p:cNvPr>
          <p:cNvSpPr>
            <a:spLocks noGrp="1"/>
          </p:cNvSpPr>
          <p:nvPr>
            <p:ph type="title"/>
          </p:nvPr>
        </p:nvSpPr>
        <p:spPr/>
        <p:txBody>
          <a:bodyPr/>
          <a:lstStyle/>
          <a:p>
            <a:r>
              <a:rPr lang="en-US"/>
              <a:t>Integration Test Tools</a:t>
            </a:r>
          </a:p>
        </p:txBody>
      </p:sp>
      <p:sp>
        <p:nvSpPr>
          <p:cNvPr id="7" name="Espaço Reservado para Texto 6">
            <a:extLst>
              <a:ext uri="{FF2B5EF4-FFF2-40B4-BE49-F238E27FC236}">
                <a16:creationId xmlns:a16="http://schemas.microsoft.com/office/drawing/2014/main" id="{9E8D6CFC-BAD9-85E3-D3B5-C68DBF5D7FDE}"/>
              </a:ext>
            </a:extLst>
          </p:cNvPr>
          <p:cNvSpPr>
            <a:spLocks noGrp="1"/>
          </p:cNvSpPr>
          <p:nvPr>
            <p:ph type="body" sz="quarter" idx="12"/>
          </p:nvPr>
        </p:nvSpPr>
        <p:spPr>
          <a:xfrm>
            <a:off x="584198" y="1589670"/>
            <a:ext cx="11180453" cy="3601563"/>
          </a:xfrm>
        </p:spPr>
        <p:txBody>
          <a:bodyPr/>
          <a:lstStyle/>
          <a:p>
            <a:pPr marL="0" indent="0" algn="l" rtl="0" eaLnBrk="1" latinLnBrk="0" hangingPunct="1">
              <a:lnSpc>
                <a:spcPct val="150000"/>
              </a:lnSpc>
              <a:buNone/>
            </a:pPr>
            <a:r>
              <a:rPr lang="en-US" sz="3200">
                <a:solidFill>
                  <a:srgbClr val="FFFFFF"/>
                </a:solidFill>
                <a:effectLst/>
                <a:latin typeface="Segoe UI" panose="020B0502040204020203" pitchFamily="34" charset="0"/>
              </a:rPr>
              <a:t>Integration Tests are not limited to specific tools; you can utilize the same libraries employed for Unit Tests, for instance.</a:t>
            </a:r>
          </a:p>
          <a:p>
            <a:pPr marL="0" indent="0" algn="l" rtl="0" eaLnBrk="1" latinLnBrk="0" hangingPunct="1">
              <a:lnSpc>
                <a:spcPct val="150000"/>
              </a:lnSpc>
              <a:buNone/>
            </a:pPr>
            <a:endParaRPr lang="en-US" sz="3200">
              <a:solidFill>
                <a:srgbClr val="FFFFFF"/>
              </a:solidFill>
              <a:effectLst/>
              <a:latin typeface="Segoe UI" panose="020B0502040204020203" pitchFamily="34" charset="0"/>
            </a:endParaRPr>
          </a:p>
          <a:p>
            <a:pPr marL="0" indent="0" algn="l" rtl="0" eaLnBrk="1" latinLnBrk="0" hangingPunct="1">
              <a:lnSpc>
                <a:spcPct val="150000"/>
              </a:lnSpc>
              <a:buNone/>
            </a:pPr>
            <a:r>
              <a:rPr lang="en-US" sz="3200">
                <a:solidFill>
                  <a:srgbClr val="FFFFFF"/>
                </a:solidFill>
                <a:effectLst/>
                <a:latin typeface="Segoe UI" panose="020B0502040204020203" pitchFamily="34" charset="0"/>
              </a:rPr>
              <a:t>Alternatively, you might consider adopting the Behavior Driven Development methodology.</a:t>
            </a:r>
            <a:endParaRPr lang="en-US"/>
          </a:p>
        </p:txBody>
      </p:sp>
    </p:spTree>
    <p:extLst>
      <p:ext uri="{BB962C8B-B14F-4D97-AF65-F5344CB8AC3E}">
        <p14:creationId xmlns:p14="http://schemas.microsoft.com/office/powerpoint/2010/main" val="349807456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BD10-A820-66E8-2D78-80C865AADBA6}"/>
              </a:ext>
            </a:extLst>
          </p:cNvPr>
          <p:cNvSpPr>
            <a:spLocks noGrp="1"/>
          </p:cNvSpPr>
          <p:nvPr>
            <p:ph type="title"/>
          </p:nvPr>
        </p:nvSpPr>
        <p:spPr>
          <a:xfrm>
            <a:off x="569911" y="3384610"/>
            <a:ext cx="8193024" cy="615553"/>
          </a:xfrm>
        </p:spPr>
        <p:txBody>
          <a:bodyPr/>
          <a:lstStyle/>
          <a:p>
            <a:r>
              <a:rPr lang="en-US"/>
              <a:t>What is BDD</a:t>
            </a:r>
          </a:p>
        </p:txBody>
      </p:sp>
      <p:sp>
        <p:nvSpPr>
          <p:cNvPr id="3" name="Text Placeholder 2">
            <a:extLst>
              <a:ext uri="{FF2B5EF4-FFF2-40B4-BE49-F238E27FC236}">
                <a16:creationId xmlns:a16="http://schemas.microsoft.com/office/drawing/2014/main" id="{79FECDFF-489D-AB4D-64C2-5FCB2DC2E6F8}"/>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708C94B4-D5B7-0FC8-A7A5-30CE07F070F0}"/>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E3253FC6-E6C4-A1AE-D476-2FAF37EF435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42968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D8D53F7-331E-DCBC-B810-1848275CA263}"/>
              </a:ext>
            </a:extLst>
          </p:cNvPr>
          <p:cNvSpPr>
            <a:spLocks noGrp="1"/>
          </p:cNvSpPr>
          <p:nvPr>
            <p:ph type="title"/>
          </p:nvPr>
        </p:nvSpPr>
        <p:spPr/>
        <p:txBody>
          <a:bodyPr/>
          <a:lstStyle/>
          <a:p>
            <a:r>
              <a:rPr lang="en-US"/>
              <a:t>What is BDD?</a:t>
            </a:r>
          </a:p>
        </p:txBody>
      </p:sp>
      <p:sp>
        <p:nvSpPr>
          <p:cNvPr id="7" name="Espaço Reservado para Texto 6">
            <a:extLst>
              <a:ext uri="{FF2B5EF4-FFF2-40B4-BE49-F238E27FC236}">
                <a16:creationId xmlns:a16="http://schemas.microsoft.com/office/drawing/2014/main" id="{ADC1F46D-1C45-01CD-5BE4-8F77521110B7}"/>
              </a:ext>
            </a:extLst>
          </p:cNvPr>
          <p:cNvSpPr>
            <a:spLocks noGrp="1"/>
          </p:cNvSpPr>
          <p:nvPr>
            <p:ph type="body" sz="quarter" idx="12"/>
          </p:nvPr>
        </p:nvSpPr>
        <p:spPr>
          <a:xfrm>
            <a:off x="584198" y="1589670"/>
            <a:ext cx="11180453" cy="3635995"/>
          </a:xfrm>
        </p:spPr>
        <p:txBody>
          <a:bodyPr/>
          <a:lstStyle/>
          <a:p>
            <a:pPr marL="0" indent="0">
              <a:buNone/>
            </a:pPr>
            <a:r>
              <a:rPr lang="en-US" sz="2000"/>
              <a:t>Behavior-Driven Development (BDD) is a software development approach that focuses on collaboration between developers, testers, and business stakeholders to </a:t>
            </a:r>
            <a:r>
              <a:rPr lang="en-US" sz="2000" b="1"/>
              <a:t>define how a system should behave—</a:t>
            </a:r>
            <a:r>
              <a:rPr lang="en-US" sz="2000" b="1" i="1"/>
              <a:t>before</a:t>
            </a:r>
            <a:r>
              <a:rPr lang="en-US" sz="2000" b="1"/>
              <a:t> writing the code.</a:t>
            </a:r>
          </a:p>
          <a:p>
            <a:pPr marL="0" indent="0">
              <a:buNone/>
            </a:pPr>
            <a:endParaRPr lang="en-US" sz="2000"/>
          </a:p>
          <a:p>
            <a:pPr marL="0" indent="0">
              <a:buNone/>
            </a:pPr>
            <a:r>
              <a:rPr lang="en-US" sz="2000"/>
              <a:t>It’s a refinement of Test-Driven Development (TDD), but instead of writing low-level unit tests first, </a:t>
            </a:r>
            <a:r>
              <a:rPr lang="en-US" sz="2000" b="1"/>
              <a:t>BDD starts with high-level, human-readable scenarios that describe the desired behavior of the system in plain language.</a:t>
            </a:r>
          </a:p>
          <a:p>
            <a:endParaRPr lang="en-US" sz="2000"/>
          </a:p>
        </p:txBody>
      </p:sp>
    </p:spTree>
    <p:extLst>
      <p:ext uri="{BB962C8B-B14F-4D97-AF65-F5344CB8AC3E}">
        <p14:creationId xmlns:p14="http://schemas.microsoft.com/office/powerpoint/2010/main" val="417407854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4E1A0-8D95-CD02-EAC9-13BBC11AE2BB}"/>
              </a:ext>
            </a:extLst>
          </p:cNvPr>
          <p:cNvSpPr>
            <a:spLocks noGrp="1"/>
          </p:cNvSpPr>
          <p:nvPr>
            <p:ph type="title"/>
          </p:nvPr>
        </p:nvSpPr>
        <p:spPr/>
        <p:txBody>
          <a:bodyPr/>
          <a:lstStyle/>
          <a:p>
            <a:r>
              <a:rPr lang="en-US"/>
              <a:t>How BDD Works</a:t>
            </a:r>
          </a:p>
        </p:txBody>
      </p:sp>
      <p:sp>
        <p:nvSpPr>
          <p:cNvPr id="3" name="Espaço Reservado para Texto 2">
            <a:extLst>
              <a:ext uri="{FF2B5EF4-FFF2-40B4-BE49-F238E27FC236}">
                <a16:creationId xmlns:a16="http://schemas.microsoft.com/office/drawing/2014/main" id="{DF81F916-4438-F5B2-365C-ECE5D0DE6FE2}"/>
              </a:ext>
            </a:extLst>
          </p:cNvPr>
          <p:cNvSpPr>
            <a:spLocks noGrp="1"/>
          </p:cNvSpPr>
          <p:nvPr>
            <p:ph type="body" sz="quarter" idx="12"/>
          </p:nvPr>
        </p:nvSpPr>
        <p:spPr>
          <a:xfrm>
            <a:off x="588261" y="1093508"/>
            <a:ext cx="11289511" cy="5656203"/>
          </a:xfrm>
        </p:spPr>
        <p:txBody>
          <a:bodyPr/>
          <a:lstStyle/>
          <a:p>
            <a:pPr marL="0" indent="0">
              <a:buNone/>
            </a:pPr>
            <a:r>
              <a:rPr lang="en-US" sz="2000"/>
              <a:t>BDD uses a structured format like </a:t>
            </a:r>
            <a:r>
              <a:rPr lang="en-US" sz="2000" b="1"/>
              <a:t>Gherkin syntax</a:t>
            </a:r>
            <a:r>
              <a:rPr lang="en-US" sz="2000"/>
              <a:t>, which looks like this:</a:t>
            </a:r>
          </a:p>
          <a:p>
            <a:pPr marL="0" indent="0">
              <a:buNone/>
            </a:pPr>
            <a:endParaRPr lang="en-US" sz="2000"/>
          </a:p>
          <a:p>
            <a:pPr marL="0" indent="0">
              <a:buNone/>
            </a:pPr>
            <a:r>
              <a:rPr lang="en-US" sz="2000" b="1">
                <a:solidFill>
                  <a:schemeClr val="accent6"/>
                </a:solidFill>
              </a:rPr>
              <a:t>Feature: </a:t>
            </a:r>
            <a:r>
              <a:rPr lang="en-US" sz="2000"/>
              <a:t>Login functionality</a:t>
            </a:r>
          </a:p>
          <a:p>
            <a:pPr marL="0" indent="0">
              <a:buNone/>
            </a:pPr>
            <a:r>
              <a:rPr lang="en-US" sz="2000" b="1">
                <a:solidFill>
                  <a:schemeClr val="accent6"/>
                </a:solidFill>
              </a:rPr>
              <a:t>Scenario: </a:t>
            </a:r>
            <a:r>
              <a:rPr lang="en-US" sz="2000"/>
              <a:t>Successful login</a:t>
            </a:r>
          </a:p>
          <a:p>
            <a:pPr marL="0" indent="0">
              <a:buNone/>
            </a:pPr>
            <a:r>
              <a:rPr lang="en-US" sz="2000"/>
              <a:t>     </a:t>
            </a:r>
            <a:r>
              <a:rPr lang="en-US" sz="2000" b="1">
                <a:solidFill>
                  <a:schemeClr val="accent6"/>
                </a:solidFill>
              </a:rPr>
              <a:t>Given</a:t>
            </a:r>
            <a:r>
              <a:rPr lang="en-US" sz="2000"/>
              <a:t> the user is on the login page</a:t>
            </a:r>
          </a:p>
          <a:p>
            <a:pPr marL="0" indent="0">
              <a:buNone/>
            </a:pPr>
            <a:r>
              <a:rPr lang="en-US" sz="2000"/>
              <a:t>     </a:t>
            </a:r>
            <a:r>
              <a:rPr lang="en-US" sz="2000" b="1">
                <a:solidFill>
                  <a:schemeClr val="accent6"/>
                </a:solidFill>
              </a:rPr>
              <a:t>When</a:t>
            </a:r>
            <a:r>
              <a:rPr lang="en-US" sz="2000"/>
              <a:t> they enter valid credentials</a:t>
            </a:r>
          </a:p>
          <a:p>
            <a:pPr marL="0" indent="0">
              <a:buNone/>
            </a:pPr>
            <a:r>
              <a:rPr lang="en-US" sz="2000"/>
              <a:t>     </a:t>
            </a:r>
            <a:r>
              <a:rPr lang="en-US" sz="2000" b="1">
                <a:solidFill>
                  <a:schemeClr val="accent6"/>
                </a:solidFill>
              </a:rPr>
              <a:t>Then</a:t>
            </a:r>
            <a:r>
              <a:rPr lang="en-US" sz="2000"/>
              <a:t> they should be redirected to the dashboard</a:t>
            </a:r>
          </a:p>
          <a:p>
            <a:pPr marL="0" indent="0">
              <a:buNone/>
            </a:pPr>
            <a:endParaRPr lang="en-US" sz="2000"/>
          </a:p>
          <a:p>
            <a:pPr marL="0" indent="0">
              <a:buNone/>
            </a:pPr>
            <a:r>
              <a:rPr lang="en-US" sz="2000"/>
              <a:t>These scenarios are:</a:t>
            </a:r>
          </a:p>
          <a:p>
            <a:pPr marL="0" indent="0">
              <a:buNone/>
            </a:pPr>
            <a:r>
              <a:rPr lang="en-US" sz="2000"/>
              <a:t>Written in natural language so everyone can understand them</a:t>
            </a:r>
          </a:p>
          <a:p>
            <a:pPr marL="0" indent="0">
              <a:buNone/>
            </a:pPr>
            <a:r>
              <a:rPr lang="en-US" sz="2000"/>
              <a:t>Used as living documentation that evolves with the system</a:t>
            </a:r>
          </a:p>
          <a:p>
            <a:pPr marL="0" indent="0">
              <a:buNone/>
            </a:pPr>
            <a:r>
              <a:rPr lang="en-US" sz="2000"/>
              <a:t>Automatically linked to automated tests that validate the behavior</a:t>
            </a:r>
          </a:p>
        </p:txBody>
      </p:sp>
    </p:spTree>
    <p:extLst>
      <p:ext uri="{BB962C8B-B14F-4D97-AF65-F5344CB8AC3E}">
        <p14:creationId xmlns:p14="http://schemas.microsoft.com/office/powerpoint/2010/main" val="378296897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13AA8F-1A80-9805-6FD7-6D1CDABC1B17}"/>
              </a:ext>
            </a:extLst>
          </p:cNvPr>
          <p:cNvSpPr>
            <a:spLocks noGrp="1"/>
          </p:cNvSpPr>
          <p:nvPr>
            <p:ph type="title"/>
          </p:nvPr>
        </p:nvSpPr>
        <p:spPr/>
        <p:txBody>
          <a:bodyPr/>
          <a:lstStyle/>
          <a:p>
            <a:r>
              <a:rPr lang="en-US"/>
              <a:t>Why use BDD</a:t>
            </a:r>
          </a:p>
        </p:txBody>
      </p:sp>
      <p:sp>
        <p:nvSpPr>
          <p:cNvPr id="3" name="Espaço Reservado para Texto 2">
            <a:extLst>
              <a:ext uri="{FF2B5EF4-FFF2-40B4-BE49-F238E27FC236}">
                <a16:creationId xmlns:a16="http://schemas.microsoft.com/office/drawing/2014/main" id="{E0BC7A89-96F6-A134-8144-658659091DDD}"/>
              </a:ext>
            </a:extLst>
          </p:cNvPr>
          <p:cNvSpPr>
            <a:spLocks noGrp="1"/>
          </p:cNvSpPr>
          <p:nvPr>
            <p:ph type="body" sz="quarter" idx="12"/>
          </p:nvPr>
        </p:nvSpPr>
        <p:spPr>
          <a:xfrm>
            <a:off x="584198" y="1168924"/>
            <a:ext cx="11284147" cy="5020990"/>
          </a:xfrm>
        </p:spPr>
        <p:txBody>
          <a:bodyPr/>
          <a:lstStyle/>
          <a:p>
            <a:pPr marL="0" indent="0">
              <a:buNone/>
            </a:pPr>
            <a:r>
              <a:rPr lang="en-US" sz="2000" b="1"/>
              <a:t>Shared understanding: </a:t>
            </a:r>
          </a:p>
          <a:p>
            <a:pPr marL="0" indent="0">
              <a:buNone/>
            </a:pPr>
            <a:r>
              <a:rPr lang="en-US" sz="2000"/>
              <a:t>Everyone—</a:t>
            </a:r>
            <a:r>
              <a:rPr lang="en-US" sz="2000" err="1"/>
              <a:t>devs</a:t>
            </a:r>
            <a:r>
              <a:rPr lang="en-US" sz="2000"/>
              <a:t>, QA, product owners—gets on the same page.</a:t>
            </a:r>
          </a:p>
          <a:p>
            <a:pPr marL="0" indent="0">
              <a:buNone/>
            </a:pPr>
            <a:endParaRPr lang="en-US" sz="2000"/>
          </a:p>
          <a:p>
            <a:pPr marL="0" indent="0">
              <a:buNone/>
            </a:pPr>
            <a:r>
              <a:rPr lang="en-US" sz="2000" b="1"/>
              <a:t>Better communication:</a:t>
            </a:r>
            <a:r>
              <a:rPr lang="en-US" sz="2000"/>
              <a:t> </a:t>
            </a:r>
          </a:p>
          <a:p>
            <a:pPr marL="0" indent="0">
              <a:buNone/>
            </a:pPr>
            <a:r>
              <a:rPr lang="en-US" sz="2000"/>
              <a:t>Requirements are expressed as examples, not abstract rules.</a:t>
            </a:r>
            <a:br>
              <a:rPr lang="en-US" sz="2000"/>
            </a:br>
            <a:endParaRPr lang="en-US" sz="2000"/>
          </a:p>
          <a:p>
            <a:pPr marL="0" indent="0">
              <a:buNone/>
            </a:pPr>
            <a:r>
              <a:rPr lang="en-US" sz="2000" b="1"/>
              <a:t>Faster feedback: </a:t>
            </a:r>
          </a:p>
          <a:p>
            <a:pPr marL="0" indent="0">
              <a:buNone/>
            </a:pPr>
            <a:r>
              <a:rPr lang="en-US" sz="2000"/>
              <a:t>You catch misunderstandings early, before code is written.</a:t>
            </a:r>
            <a:br>
              <a:rPr lang="en-US" sz="2000"/>
            </a:br>
            <a:endParaRPr lang="en-US" sz="2000"/>
          </a:p>
          <a:p>
            <a:pPr marL="0" indent="0">
              <a:buNone/>
            </a:pPr>
            <a:r>
              <a:rPr lang="en-US" sz="2000" b="1"/>
              <a:t>Improved test coverage: </a:t>
            </a:r>
          </a:p>
          <a:p>
            <a:pPr marL="0" indent="0">
              <a:buNone/>
            </a:pPr>
            <a:r>
              <a:rPr lang="en-US" sz="2000"/>
              <a:t>Scenarios reflect real user behavior, not just edge cases</a:t>
            </a:r>
          </a:p>
        </p:txBody>
      </p:sp>
    </p:spTree>
    <p:extLst>
      <p:ext uri="{BB962C8B-B14F-4D97-AF65-F5344CB8AC3E}">
        <p14:creationId xmlns:p14="http://schemas.microsoft.com/office/powerpoint/2010/main" val="26666258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36CCE-5B53-614C-F04A-9F765AD453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E0E7F-651B-C3CD-2790-530D0D8F2232}"/>
              </a:ext>
            </a:extLst>
          </p:cNvPr>
          <p:cNvSpPr>
            <a:spLocks noGrp="1"/>
          </p:cNvSpPr>
          <p:nvPr>
            <p:ph type="title"/>
          </p:nvPr>
        </p:nvSpPr>
        <p:spPr/>
        <p:txBody>
          <a:bodyPr/>
          <a:lstStyle/>
          <a:p>
            <a:r>
              <a:rPr lang="en-US"/>
              <a:t> The Objectives of Software Testing</a:t>
            </a:r>
          </a:p>
        </p:txBody>
      </p:sp>
      <p:sp>
        <p:nvSpPr>
          <p:cNvPr id="3" name="Content Placeholder 2">
            <a:extLst>
              <a:ext uri="{FF2B5EF4-FFF2-40B4-BE49-F238E27FC236}">
                <a16:creationId xmlns:a16="http://schemas.microsoft.com/office/drawing/2014/main" id="{D6BE9939-BFB2-F2B7-8C8E-79FA1D46F4F4}"/>
              </a:ext>
            </a:extLst>
          </p:cNvPr>
          <p:cNvSpPr>
            <a:spLocks noGrp="1"/>
          </p:cNvSpPr>
          <p:nvPr>
            <p:ph idx="1"/>
          </p:nvPr>
        </p:nvSpPr>
        <p:spPr>
          <a:xfrm>
            <a:off x="838200" y="1489449"/>
            <a:ext cx="10515600" cy="4351338"/>
          </a:xfrm>
        </p:spPr>
        <p:txBody>
          <a:bodyPr vert="horz" lIns="91440" tIns="45720" rIns="91440" bIns="45720" rtlCol="0" anchor="t">
            <a:normAutofit/>
          </a:bodyPr>
          <a:lstStyle/>
          <a:p>
            <a:pPr marL="0" indent="0">
              <a:buNone/>
            </a:pPr>
            <a:r>
              <a:rPr lang="en-US" b="1">
                <a:ea typeface="+mn-lt"/>
                <a:cs typeface="+mn-lt"/>
              </a:rPr>
              <a:t>Learning &amp; Improvement</a:t>
            </a:r>
            <a:endParaRPr lang="en-US" b="1"/>
          </a:p>
          <a:p>
            <a:pPr>
              <a:buNone/>
            </a:pPr>
            <a:r>
              <a:rPr lang="en-US">
                <a:ea typeface="+mn-lt"/>
                <a:cs typeface="+mn-lt"/>
              </a:rPr>
              <a:t>Helps teams improve coding practices and system design.</a:t>
            </a:r>
            <a:endParaRPr lang="en-US"/>
          </a:p>
          <a:p>
            <a:pPr marL="0" indent="0">
              <a:buNone/>
            </a:pPr>
            <a:endParaRPr lang="en-US"/>
          </a:p>
          <a:p>
            <a:pPr marL="0" indent="0">
              <a:buNone/>
            </a:pPr>
            <a:endParaRPr lang="en-US"/>
          </a:p>
          <a:p>
            <a:pPr marL="0" indent="0">
              <a:buNone/>
            </a:pPr>
            <a:endParaRPr lang="en-US"/>
          </a:p>
          <a:p>
            <a:endParaRPr lang="en-US"/>
          </a:p>
        </p:txBody>
      </p:sp>
      <p:sp>
        <p:nvSpPr>
          <p:cNvPr id="5" name="TextBox 4">
            <a:extLst>
              <a:ext uri="{FF2B5EF4-FFF2-40B4-BE49-F238E27FC236}">
                <a16:creationId xmlns:a16="http://schemas.microsoft.com/office/drawing/2014/main" id="{32137E27-2862-3E37-CC82-EF6A16D535C0}"/>
              </a:ext>
            </a:extLst>
          </p:cNvPr>
          <p:cNvSpPr txBox="1"/>
          <p:nvPr/>
        </p:nvSpPr>
        <p:spPr>
          <a:xfrm>
            <a:off x="839851" y="2635151"/>
            <a:ext cx="1018014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effectLst/>
            </a:endParaRPr>
          </a:p>
          <a:p>
            <a:endParaRPr lang="en-US" sz="1600"/>
          </a:p>
          <a:p>
            <a:endParaRPr lang="en-US" sz="1600">
              <a:effectLst/>
            </a:endParaRPr>
          </a:p>
          <a:p>
            <a:r>
              <a:rPr lang="en-US" sz="1600">
                <a:effectLst/>
              </a:rPr>
              <a:t>Code that is poorly written makes testing quite challenging.</a:t>
            </a:r>
            <a:br>
              <a:rPr lang="en-US" sz="1600"/>
            </a:br>
            <a:endParaRPr lang="en-US" sz="1600">
              <a:effectLst/>
            </a:endParaRPr>
          </a:p>
          <a:p>
            <a:r>
              <a:rPr lang="en-US" sz="1600">
                <a:effectLst/>
              </a:rPr>
              <a:t>Additionally, the requirement to write tests encourages you to think more carefully about the solution you choose.</a:t>
            </a:r>
            <a:br>
              <a:rPr lang="en-US" sz="1600"/>
            </a:br>
            <a:endParaRPr lang="en-US" sz="1600">
              <a:effectLst/>
            </a:endParaRPr>
          </a:p>
          <a:p>
            <a:pPr marL="0" indent="0" algn="l" rtl="0">
              <a:lnSpc>
                <a:spcPct val="100000"/>
              </a:lnSpc>
              <a:buNone/>
            </a:pPr>
            <a:r>
              <a:rPr lang="en-US" sz="1600">
                <a:effectLst/>
              </a:rPr>
              <a:t>Creating tests can help identify issues that might go unnoticed when focusing solely on writing the production code.</a:t>
            </a:r>
            <a:endParaRPr lang="en-US" sz="1600"/>
          </a:p>
        </p:txBody>
      </p:sp>
    </p:spTree>
    <p:extLst>
      <p:ext uri="{BB962C8B-B14F-4D97-AF65-F5344CB8AC3E}">
        <p14:creationId xmlns:p14="http://schemas.microsoft.com/office/powerpoint/2010/main" val="4647791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083E23-2B2B-837D-7BBD-78CB7C1240B0}"/>
              </a:ext>
            </a:extLst>
          </p:cNvPr>
          <p:cNvSpPr>
            <a:spLocks noGrp="1"/>
          </p:cNvSpPr>
          <p:nvPr>
            <p:ph type="title"/>
          </p:nvPr>
        </p:nvSpPr>
        <p:spPr/>
        <p:txBody>
          <a:bodyPr/>
          <a:lstStyle/>
          <a:p>
            <a:r>
              <a:rPr lang="en-US"/>
              <a:t>When should I start doing BDD?</a:t>
            </a:r>
          </a:p>
        </p:txBody>
      </p:sp>
      <p:sp>
        <p:nvSpPr>
          <p:cNvPr id="3" name="Espaço Reservado para Texto 2">
            <a:extLst>
              <a:ext uri="{FF2B5EF4-FFF2-40B4-BE49-F238E27FC236}">
                <a16:creationId xmlns:a16="http://schemas.microsoft.com/office/drawing/2014/main" id="{F3B41D24-1A20-E776-41F5-581A02C5DBB8}"/>
              </a:ext>
            </a:extLst>
          </p:cNvPr>
          <p:cNvSpPr>
            <a:spLocks noGrp="1"/>
          </p:cNvSpPr>
          <p:nvPr>
            <p:ph type="body" sz="quarter" idx="12"/>
          </p:nvPr>
        </p:nvSpPr>
        <p:spPr>
          <a:xfrm>
            <a:off x="584198" y="1589670"/>
            <a:ext cx="11095611" cy="3123732"/>
          </a:xfrm>
        </p:spPr>
        <p:txBody>
          <a:bodyPr/>
          <a:lstStyle/>
          <a:p>
            <a:pPr marL="0" indent="0" algn="l" rtl="0" eaLnBrk="1" latinLnBrk="0" hangingPunct="1">
              <a:lnSpc>
                <a:spcPct val="150000"/>
              </a:lnSpc>
              <a:buNone/>
            </a:pPr>
            <a:r>
              <a:rPr lang="en-US" sz="2000">
                <a:solidFill>
                  <a:srgbClr val="FFFFFF"/>
                </a:solidFill>
                <a:effectLst/>
                <a:latin typeface="Segoe UI "/>
              </a:rPr>
              <a:t>BDD starts in the requirements gathering phase.</a:t>
            </a:r>
          </a:p>
          <a:p>
            <a:pPr marL="0" indent="0" algn="l" rtl="0" eaLnBrk="1" latinLnBrk="0" hangingPunct="1">
              <a:lnSpc>
                <a:spcPct val="150000"/>
              </a:lnSpc>
              <a:buNone/>
            </a:pPr>
            <a:r>
              <a:rPr lang="en-US" sz="2000">
                <a:solidFill>
                  <a:srgbClr val="FFFFFF"/>
                </a:solidFill>
                <a:effectLst/>
                <a:latin typeface="Segoe UI "/>
              </a:rPr>
              <a:t>​</a:t>
            </a:r>
          </a:p>
          <a:p>
            <a:pPr marL="0" indent="0" algn="l" rtl="0" eaLnBrk="1" latinLnBrk="0" hangingPunct="1">
              <a:lnSpc>
                <a:spcPct val="150000"/>
              </a:lnSpc>
              <a:buNone/>
            </a:pPr>
            <a:r>
              <a:rPr lang="en-US" sz="2000">
                <a:solidFill>
                  <a:srgbClr val="FFFFFF"/>
                </a:solidFill>
                <a:effectLst/>
                <a:latin typeface="Segoe UI "/>
              </a:rPr>
              <a:t>It proves most valuable when defining user stories and clarifying the system’s intended </a:t>
            </a:r>
            <a:r>
              <a:rPr lang="en-US" sz="2000" err="1">
                <a:solidFill>
                  <a:srgbClr val="FFFFFF"/>
                </a:solidFill>
                <a:effectLst/>
                <a:latin typeface="Segoe UI "/>
              </a:rPr>
              <a:t>behaviour</a:t>
            </a:r>
            <a:r>
              <a:rPr lang="en-US" sz="2000">
                <a:solidFill>
                  <a:srgbClr val="FFFFFF"/>
                </a:solidFill>
                <a:effectLst/>
                <a:latin typeface="Segoe UI "/>
              </a:rPr>
              <a:t>.</a:t>
            </a:r>
          </a:p>
          <a:p>
            <a:pPr marL="0" indent="0" algn="l" rtl="0" eaLnBrk="1" latinLnBrk="0" hangingPunct="1">
              <a:lnSpc>
                <a:spcPct val="150000"/>
              </a:lnSpc>
              <a:buNone/>
            </a:pPr>
            <a:r>
              <a:rPr lang="en-US" sz="2000">
                <a:solidFill>
                  <a:srgbClr val="FFFFFF"/>
                </a:solidFill>
                <a:effectLst/>
                <a:latin typeface="Segoe UI "/>
              </a:rPr>
              <a:t>​</a:t>
            </a:r>
          </a:p>
          <a:p>
            <a:pPr marL="0" indent="0" algn="l" rtl="0" eaLnBrk="1" latinLnBrk="0" hangingPunct="1">
              <a:lnSpc>
                <a:spcPct val="150000"/>
              </a:lnSpc>
              <a:buNone/>
            </a:pPr>
            <a:r>
              <a:rPr lang="en-US" sz="2000">
                <a:solidFill>
                  <a:srgbClr val="FFFFFF"/>
                </a:solidFill>
                <a:effectLst/>
                <a:latin typeface="Segoe UI "/>
              </a:rPr>
              <a:t>It facilitates alignment among developers, testers, and stakeholders by establishing common expectations.</a:t>
            </a:r>
            <a:endParaRPr lang="en-US" sz="2000">
              <a:latin typeface="Segoe UI "/>
            </a:endParaRPr>
          </a:p>
        </p:txBody>
      </p:sp>
    </p:spTree>
    <p:extLst>
      <p:ext uri="{BB962C8B-B14F-4D97-AF65-F5344CB8AC3E}">
        <p14:creationId xmlns:p14="http://schemas.microsoft.com/office/powerpoint/2010/main" val="2732474241"/>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190B2-E005-1164-A5E5-0EA853DCB588}"/>
              </a:ext>
            </a:extLst>
          </p:cNvPr>
          <p:cNvSpPr>
            <a:spLocks noGrp="1"/>
          </p:cNvSpPr>
          <p:nvPr>
            <p:ph type="title"/>
          </p:nvPr>
        </p:nvSpPr>
        <p:spPr/>
        <p:txBody>
          <a:bodyPr/>
          <a:lstStyle/>
          <a:p>
            <a:r>
              <a:rPr lang="en-US"/>
              <a:t>What Tools can I use to start doing BDD</a:t>
            </a:r>
          </a:p>
        </p:txBody>
      </p:sp>
      <p:sp>
        <p:nvSpPr>
          <p:cNvPr id="3" name="Espaço Reservado para Texto 2">
            <a:extLst>
              <a:ext uri="{FF2B5EF4-FFF2-40B4-BE49-F238E27FC236}">
                <a16:creationId xmlns:a16="http://schemas.microsoft.com/office/drawing/2014/main" id="{55BA9DF6-F251-DD79-A119-6F0E43A9EE3C}"/>
              </a:ext>
            </a:extLst>
          </p:cNvPr>
          <p:cNvSpPr>
            <a:spLocks noGrp="1"/>
          </p:cNvSpPr>
          <p:nvPr>
            <p:ph type="body" sz="quarter" idx="12"/>
          </p:nvPr>
        </p:nvSpPr>
        <p:spPr>
          <a:xfrm>
            <a:off x="584199" y="1589670"/>
            <a:ext cx="8193024" cy="5078891"/>
          </a:xfrm>
        </p:spPr>
        <p:txBody>
          <a:bodyPr/>
          <a:lstStyle/>
          <a:p>
            <a:pPr marL="0" indent="0">
              <a:buNone/>
            </a:pPr>
            <a:r>
              <a:rPr lang="en-US"/>
              <a:t>Depending on your tech stack, you might use:</a:t>
            </a:r>
            <a:br>
              <a:rPr lang="en-US"/>
            </a:br>
            <a:br>
              <a:rPr lang="en-US"/>
            </a:br>
            <a:r>
              <a:rPr lang="en-US"/>
              <a:t>- Cucumber (Java, JavaScript, Ruby)</a:t>
            </a:r>
          </a:p>
          <a:p>
            <a:pPr marL="0" indent="0">
              <a:buNone/>
            </a:pPr>
            <a:r>
              <a:rPr lang="en-US"/>
              <a:t>- </a:t>
            </a:r>
            <a:r>
              <a:rPr lang="en-US" err="1"/>
              <a:t>SpecFlow</a:t>
            </a:r>
            <a:r>
              <a:rPr lang="en-US"/>
              <a:t> (.NET)</a:t>
            </a:r>
          </a:p>
          <a:p>
            <a:pPr marL="0" indent="0">
              <a:buNone/>
            </a:pPr>
            <a:r>
              <a:rPr lang="en-US"/>
              <a:t>- Behave (Python)</a:t>
            </a:r>
          </a:p>
          <a:p>
            <a:pPr marL="0" indent="0">
              <a:buNone/>
            </a:pPr>
            <a:r>
              <a:rPr lang="en-US"/>
              <a:t>- Karate (API testing with BDD-style DSL)</a:t>
            </a:r>
          </a:p>
          <a:p>
            <a:pPr marL="0" indent="0">
              <a:buNone/>
            </a:pPr>
            <a:endParaRPr lang="en-US"/>
          </a:p>
        </p:txBody>
      </p:sp>
    </p:spTree>
    <p:extLst>
      <p:ext uri="{BB962C8B-B14F-4D97-AF65-F5344CB8AC3E}">
        <p14:creationId xmlns:p14="http://schemas.microsoft.com/office/powerpoint/2010/main" val="3567405170"/>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42EC9E-7447-5849-DE3E-8540D8B6497E}"/>
              </a:ext>
            </a:extLst>
          </p:cNvPr>
          <p:cNvSpPr>
            <a:spLocks noGrp="1"/>
          </p:cNvSpPr>
          <p:nvPr>
            <p:ph type="title"/>
          </p:nvPr>
        </p:nvSpPr>
        <p:spPr/>
        <p:txBody>
          <a:bodyPr/>
          <a:lstStyle/>
          <a:p>
            <a:r>
              <a:rPr lang="en-US"/>
              <a:t>How BDD Works</a:t>
            </a:r>
          </a:p>
        </p:txBody>
      </p:sp>
      <p:sp>
        <p:nvSpPr>
          <p:cNvPr id="3" name="Espaço Reservado para Texto 2">
            <a:extLst>
              <a:ext uri="{FF2B5EF4-FFF2-40B4-BE49-F238E27FC236}">
                <a16:creationId xmlns:a16="http://schemas.microsoft.com/office/drawing/2014/main" id="{60C4E19F-96BB-7764-4A9C-8D26C005F7F4}"/>
              </a:ext>
            </a:extLst>
          </p:cNvPr>
          <p:cNvSpPr>
            <a:spLocks noGrp="1"/>
          </p:cNvSpPr>
          <p:nvPr>
            <p:ph type="body" sz="quarter" idx="12"/>
          </p:nvPr>
        </p:nvSpPr>
        <p:spPr>
          <a:xfrm>
            <a:off x="588262" y="1203171"/>
            <a:ext cx="11237013" cy="5482655"/>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As previously noted, BDD is expressed in natural language to describe the application's behavior. However, this needs to be converted into code to execute our tests.</a:t>
            </a:r>
          </a:p>
          <a:p>
            <a:pPr marL="0" indent="0" algn="l" rtl="0" eaLnBrk="1" latinLnBrk="0" hangingPunct="1">
              <a:lnSpc>
                <a:spcPct val="150000"/>
              </a:lnSpc>
              <a:buNone/>
            </a:pPr>
            <a:endParaRPr lang="en-US" sz="2000">
              <a:solidFill>
                <a:srgbClr val="FFFFFF"/>
              </a:solidFill>
              <a:effectLst/>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rPr>
              <a:t>To illustrate this process, we will use Cucumber, a tool for implementing BDD that supports multiple programming languages.</a:t>
            </a:r>
          </a:p>
          <a:p>
            <a:pPr marL="0" indent="0" algn="l" rtl="0" eaLnBrk="1" latinLnBrk="0" hangingPunct="1">
              <a:lnSpc>
                <a:spcPct val="150000"/>
              </a:lnSpc>
              <a:buNone/>
            </a:pPr>
            <a:endParaRPr lang="en-US" sz="2000">
              <a:solidFill>
                <a:srgbClr val="FFFFFF"/>
              </a:solidFill>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rPr>
              <a:t>Cucumber uses the </a:t>
            </a:r>
            <a:r>
              <a:rPr lang="en-US" sz="2000" err="1">
                <a:solidFill>
                  <a:srgbClr val="FFFFFF"/>
                </a:solidFill>
                <a:effectLst/>
                <a:latin typeface="Segoe UI" panose="020B0502040204020203" pitchFamily="34" charset="0"/>
              </a:rPr>
              <a:t>Gerkhin</a:t>
            </a:r>
            <a:r>
              <a:rPr lang="en-US" sz="2000">
                <a:solidFill>
                  <a:srgbClr val="FFFFFF"/>
                </a:solidFill>
                <a:effectLst/>
                <a:latin typeface="Segoe UI" panose="020B0502040204020203" pitchFamily="34" charset="0"/>
              </a:rPr>
              <a:t> Language </a:t>
            </a:r>
          </a:p>
          <a:p>
            <a:pPr marL="0" indent="0" algn="l" rtl="0" eaLnBrk="1" latinLnBrk="0" hangingPunct="1">
              <a:lnSpc>
                <a:spcPct val="150000"/>
              </a:lnSpc>
              <a:buNone/>
            </a:pPr>
            <a:r>
              <a:rPr lang="en-US" sz="2000">
                <a:solidFill>
                  <a:srgbClr val="FFFFFF"/>
                </a:solidFill>
                <a:effectLst/>
                <a:latin typeface="Segoe UI" panose="020B0502040204020203" pitchFamily="34" charset="0"/>
              </a:rPr>
              <a:t>syntax</a:t>
            </a:r>
          </a:p>
          <a:p>
            <a:pPr marL="0" indent="0" algn="l" rtl="0" eaLnBrk="1" latinLnBrk="0" hangingPunct="1">
              <a:lnSpc>
                <a:spcPct val="150000"/>
              </a:lnSpc>
              <a:buNone/>
            </a:pPr>
            <a:endParaRPr lang="en-US" sz="2000">
              <a:solidFill>
                <a:srgbClr val="FFFFFF"/>
              </a:solidFill>
              <a:latin typeface="Segoe UI" panose="020B0502040204020203" pitchFamily="34" charset="0"/>
            </a:endParaRPr>
          </a:p>
          <a:p>
            <a:pPr marL="0" indent="0" algn="l" rtl="0" eaLnBrk="1" latinLnBrk="0" hangingPunct="1">
              <a:lnSpc>
                <a:spcPct val="150000"/>
              </a:lnSpc>
              <a:buNone/>
            </a:pPr>
            <a:endParaRPr lang="en-US" sz="2000">
              <a:solidFill>
                <a:srgbClr val="FFFFFF"/>
              </a:solidFill>
              <a:effectLst/>
              <a:latin typeface="Segoe UI" panose="020B0502040204020203" pitchFamily="34" charset="0"/>
            </a:endParaRPr>
          </a:p>
          <a:p>
            <a:pPr marL="0" indent="0" algn="l" rtl="0" eaLnBrk="1" latinLnBrk="0" hangingPunct="1">
              <a:lnSpc>
                <a:spcPct val="150000"/>
              </a:lnSpc>
              <a:buNone/>
            </a:pPr>
            <a:endParaRPr lang="en-US" sz="2000">
              <a:solidFill>
                <a:srgbClr val="FFFFFF"/>
              </a:solidFill>
              <a:effectLst/>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hlinkClick r:id="rId2"/>
              </a:rPr>
              <a:t>https://cucumber.io/</a:t>
            </a:r>
            <a:endParaRPr lang="en-US" sz="2000"/>
          </a:p>
        </p:txBody>
      </p:sp>
      <p:pic>
        <p:nvPicPr>
          <p:cNvPr id="6148" name="Picture 4" descr="Introduction to Cucumber - Part 1 | MindsMapped">
            <a:extLst>
              <a:ext uri="{FF2B5EF4-FFF2-40B4-BE49-F238E27FC236}">
                <a16:creationId xmlns:a16="http://schemas.microsoft.com/office/drawing/2014/main" id="{D92F4680-8B88-B330-C6A4-0559BD50A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145" y="3318236"/>
            <a:ext cx="6074638" cy="322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09524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5115F62-1EFF-6416-9373-C2817B3FBD3E}"/>
              </a:ext>
            </a:extLst>
          </p:cNvPr>
          <p:cNvSpPr>
            <a:spLocks noGrp="1"/>
          </p:cNvSpPr>
          <p:nvPr>
            <p:ph type="title"/>
          </p:nvPr>
        </p:nvSpPr>
        <p:spPr>
          <a:xfrm>
            <a:off x="569911" y="2769057"/>
            <a:ext cx="8193024" cy="1231106"/>
          </a:xfrm>
        </p:spPr>
        <p:txBody>
          <a:bodyPr/>
          <a:lstStyle/>
          <a:p>
            <a:r>
              <a:rPr lang="en-US"/>
              <a:t>Creating a Narrow Integration Test using Cucumber</a:t>
            </a:r>
          </a:p>
        </p:txBody>
      </p:sp>
    </p:spTree>
    <p:extLst>
      <p:ext uri="{BB962C8B-B14F-4D97-AF65-F5344CB8AC3E}">
        <p14:creationId xmlns:p14="http://schemas.microsoft.com/office/powerpoint/2010/main" val="201392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9933CA20-EEBA-1752-7779-E4527A1AB287}"/>
              </a:ext>
            </a:extLst>
          </p:cNvPr>
          <p:cNvSpPr>
            <a:spLocks noGrp="1"/>
          </p:cNvSpPr>
          <p:nvPr>
            <p:ph type="title"/>
          </p:nvPr>
        </p:nvSpPr>
        <p:spPr>
          <a:xfrm>
            <a:off x="584199" y="556936"/>
            <a:ext cx="8193024" cy="307777"/>
          </a:xfrm>
        </p:spPr>
        <p:txBody>
          <a:bodyPr/>
          <a:lstStyle/>
          <a:p>
            <a:r>
              <a:rPr lang="en-US"/>
              <a:t>Creating a Narrow Integration Test using Cucumber</a:t>
            </a:r>
          </a:p>
        </p:txBody>
      </p:sp>
      <p:sp>
        <p:nvSpPr>
          <p:cNvPr id="7" name="Espaço Reservado para Texto 6">
            <a:extLst>
              <a:ext uri="{FF2B5EF4-FFF2-40B4-BE49-F238E27FC236}">
                <a16:creationId xmlns:a16="http://schemas.microsoft.com/office/drawing/2014/main" id="{B5648B18-2200-AE33-0B98-4C9B7E268A2E}"/>
              </a:ext>
            </a:extLst>
          </p:cNvPr>
          <p:cNvSpPr>
            <a:spLocks noGrp="1"/>
          </p:cNvSpPr>
          <p:nvPr>
            <p:ph type="body" sz="quarter" idx="12"/>
          </p:nvPr>
        </p:nvSpPr>
        <p:spPr>
          <a:xfrm>
            <a:off x="584199" y="1278586"/>
            <a:ext cx="11265294" cy="1194879"/>
          </a:xfrm>
        </p:spPr>
        <p:txBody>
          <a:bodyPr/>
          <a:lstStyle/>
          <a:p>
            <a:pPr marL="0" indent="0">
              <a:buNone/>
            </a:pPr>
            <a:r>
              <a:rPr lang="en-US" sz="1800"/>
              <a:t>On our Integration Test, we will use the </a:t>
            </a:r>
            <a:r>
              <a:rPr lang="en-US" sz="1800" b="1"/>
              <a:t>Narrow</a:t>
            </a:r>
            <a:r>
              <a:rPr lang="en-US" sz="1800"/>
              <a:t> approach. Using Mocks for any connection to external services.</a:t>
            </a:r>
          </a:p>
          <a:p>
            <a:pPr marL="0" indent="0">
              <a:buNone/>
            </a:pPr>
            <a:endParaRPr lang="en-US" sz="1800"/>
          </a:p>
          <a:p>
            <a:pPr marL="0" indent="0">
              <a:buNone/>
            </a:pPr>
            <a:r>
              <a:rPr lang="en-US" sz="1800"/>
              <a:t>Our demo application is a simple Ecommerce Cart Module and we will write tests for the Add Item to Cart Feature</a:t>
            </a:r>
          </a:p>
        </p:txBody>
      </p:sp>
      <p:pic>
        <p:nvPicPr>
          <p:cNvPr id="8" name="Graphic 5" descr="User with solid fill">
            <a:extLst>
              <a:ext uri="{FF2B5EF4-FFF2-40B4-BE49-F238E27FC236}">
                <a16:creationId xmlns:a16="http://schemas.microsoft.com/office/drawing/2014/main" id="{4E4893B0-0AA0-0F5F-43DA-EFD98BC1A639}"/>
              </a:ext>
            </a:extLst>
          </p:cNvPr>
          <p:cNvPicPr/>
          <p:nvPr/>
        </p:nvPicPr>
        <p:blipFill>
          <a:blip r:embed="rId2">
            <a:extLst>
              <a:ext uri="{96DAC541-7B7A-43D3-8B79-37D633B846F1}">
                <asvg:svgBlip xmlns:asvg="http://schemas.microsoft.com/office/drawing/2016/SVG/main" r:embed="rId3"/>
              </a:ext>
            </a:extLst>
          </a:blip>
          <a:stretch>
            <a:fillRect/>
          </a:stretch>
        </p:blipFill>
        <p:spPr>
          <a:xfrm>
            <a:off x="94009" y="3304099"/>
            <a:ext cx="914400" cy="914400"/>
          </a:xfrm>
          <a:prstGeom prst="rect">
            <a:avLst/>
          </a:prstGeom>
        </p:spPr>
      </p:pic>
      <p:sp>
        <p:nvSpPr>
          <p:cNvPr id="9" name="Retângulo 8">
            <a:extLst>
              <a:ext uri="{FF2B5EF4-FFF2-40B4-BE49-F238E27FC236}">
                <a16:creationId xmlns:a16="http://schemas.microsoft.com/office/drawing/2014/main" id="{6ED414D7-E33D-99B7-782E-F580B4030E6E}"/>
              </a:ext>
            </a:extLst>
          </p:cNvPr>
          <p:cNvSpPr/>
          <p:nvPr/>
        </p:nvSpPr>
        <p:spPr bwMode="auto">
          <a:xfrm>
            <a:off x="1131217" y="3238112"/>
            <a:ext cx="10966774" cy="16355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Cart Module</a:t>
            </a:r>
          </a:p>
        </p:txBody>
      </p:sp>
      <p:sp>
        <p:nvSpPr>
          <p:cNvPr id="10" name="Retângulo: Cantos Arredondados 9">
            <a:extLst>
              <a:ext uri="{FF2B5EF4-FFF2-40B4-BE49-F238E27FC236}">
                <a16:creationId xmlns:a16="http://schemas.microsoft.com/office/drawing/2014/main" id="{3379E205-C157-8525-D609-BF679401C1A5}"/>
              </a:ext>
            </a:extLst>
          </p:cNvPr>
          <p:cNvSpPr/>
          <p:nvPr/>
        </p:nvSpPr>
        <p:spPr bwMode="auto">
          <a:xfrm>
            <a:off x="1263192" y="3429000"/>
            <a:ext cx="1885361" cy="108408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Receives the Item Information in the /items endpoint</a:t>
            </a:r>
          </a:p>
        </p:txBody>
      </p:sp>
      <p:cxnSp>
        <p:nvCxnSpPr>
          <p:cNvPr id="12" name="Conector de Seta Reta 11">
            <a:extLst>
              <a:ext uri="{FF2B5EF4-FFF2-40B4-BE49-F238E27FC236}">
                <a16:creationId xmlns:a16="http://schemas.microsoft.com/office/drawing/2014/main" id="{2CF0BC3A-9E0B-9708-B2A2-4212BDDD2E7A}"/>
              </a:ext>
            </a:extLst>
          </p:cNvPr>
          <p:cNvCxnSpPr>
            <a:cxnSpLocks/>
            <a:endCxn id="10" idx="1"/>
          </p:cNvCxnSpPr>
          <p:nvPr/>
        </p:nvCxnSpPr>
        <p:spPr>
          <a:xfrm>
            <a:off x="716437" y="3971042"/>
            <a:ext cx="546755"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B46D401D-1210-4A17-89C3-61A590BC3E69}"/>
              </a:ext>
            </a:extLst>
          </p:cNvPr>
          <p:cNvSpPr/>
          <p:nvPr/>
        </p:nvSpPr>
        <p:spPr bwMode="auto">
          <a:xfrm>
            <a:off x="3525622" y="3428999"/>
            <a:ext cx="2865747" cy="108408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Obtains the product stock information from the Stock Module</a:t>
            </a:r>
          </a:p>
        </p:txBody>
      </p:sp>
      <p:sp>
        <p:nvSpPr>
          <p:cNvPr id="19" name="Retângulo 18">
            <a:extLst>
              <a:ext uri="{FF2B5EF4-FFF2-40B4-BE49-F238E27FC236}">
                <a16:creationId xmlns:a16="http://schemas.microsoft.com/office/drawing/2014/main" id="{7BE12194-68EA-15B5-9FE0-8809ECD09DC2}"/>
              </a:ext>
            </a:extLst>
          </p:cNvPr>
          <p:cNvSpPr/>
          <p:nvPr/>
        </p:nvSpPr>
        <p:spPr bwMode="auto">
          <a:xfrm>
            <a:off x="3469061" y="5064545"/>
            <a:ext cx="3026007" cy="163554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Stock Module</a:t>
            </a:r>
          </a:p>
        </p:txBody>
      </p:sp>
      <p:sp>
        <p:nvSpPr>
          <p:cNvPr id="20" name="Retângulo: Cantos Arredondados 19">
            <a:extLst>
              <a:ext uri="{FF2B5EF4-FFF2-40B4-BE49-F238E27FC236}">
                <a16:creationId xmlns:a16="http://schemas.microsoft.com/office/drawing/2014/main" id="{701D42E1-BE4E-737A-5A2C-4223AE8E113B}"/>
              </a:ext>
            </a:extLst>
          </p:cNvPr>
          <p:cNvSpPr/>
          <p:nvPr/>
        </p:nvSpPr>
        <p:spPr bwMode="auto">
          <a:xfrm>
            <a:off x="3525622" y="5641944"/>
            <a:ext cx="2865746" cy="612742"/>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Returns the Product Information</a:t>
            </a:r>
          </a:p>
        </p:txBody>
      </p:sp>
      <p:cxnSp>
        <p:nvCxnSpPr>
          <p:cNvPr id="22" name="Conector de Seta Reta 21">
            <a:extLst>
              <a:ext uri="{FF2B5EF4-FFF2-40B4-BE49-F238E27FC236}">
                <a16:creationId xmlns:a16="http://schemas.microsoft.com/office/drawing/2014/main" id="{E30A9548-DF72-FC89-65A5-1F13148318A0}"/>
              </a:ext>
            </a:extLst>
          </p:cNvPr>
          <p:cNvCxnSpPr>
            <a:stCxn id="15" idx="2"/>
            <a:endCxn id="20" idx="0"/>
          </p:cNvCxnSpPr>
          <p:nvPr/>
        </p:nvCxnSpPr>
        <p:spPr>
          <a:xfrm flipH="1">
            <a:off x="4958495" y="4513084"/>
            <a:ext cx="1" cy="1128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D264412A-D4B3-E444-28E1-9E0A7A8EFC70}"/>
              </a:ext>
            </a:extLst>
          </p:cNvPr>
          <p:cNvCxnSpPr>
            <a:stCxn id="10" idx="3"/>
            <a:endCxn id="15" idx="1"/>
          </p:cNvCxnSpPr>
          <p:nvPr/>
        </p:nvCxnSpPr>
        <p:spPr>
          <a:xfrm flipV="1">
            <a:off x="3148553" y="3971042"/>
            <a:ext cx="37706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tângulo: Cantos Arredondados 24">
            <a:extLst>
              <a:ext uri="{FF2B5EF4-FFF2-40B4-BE49-F238E27FC236}">
                <a16:creationId xmlns:a16="http://schemas.microsoft.com/office/drawing/2014/main" id="{8E8E76FC-5453-E043-8FC7-3AC14A59BB14}"/>
              </a:ext>
            </a:extLst>
          </p:cNvPr>
          <p:cNvSpPr/>
          <p:nvPr/>
        </p:nvSpPr>
        <p:spPr bwMode="auto">
          <a:xfrm>
            <a:off x="7095370" y="3428999"/>
            <a:ext cx="2865747" cy="108408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In the product is in stock and has the price matches, insert in the database</a:t>
            </a:r>
          </a:p>
        </p:txBody>
      </p:sp>
      <p:pic>
        <p:nvPicPr>
          <p:cNvPr id="26" name="Graphic 17" descr="Database with solid fill">
            <a:extLst>
              <a:ext uri="{FF2B5EF4-FFF2-40B4-BE49-F238E27FC236}">
                <a16:creationId xmlns:a16="http://schemas.microsoft.com/office/drawing/2014/main" id="{F3E8129F-5D44-765A-4A43-955B744D295C}"/>
              </a:ext>
            </a:extLst>
          </p:cNvPr>
          <p:cNvPicPr/>
          <p:nvPr/>
        </p:nvPicPr>
        <p:blipFill>
          <a:blip r:embed="rId4">
            <a:extLst>
              <a:ext uri="{96DAC541-7B7A-43D3-8B79-37D633B846F1}">
                <asvg:svgBlip xmlns:asvg="http://schemas.microsoft.com/office/drawing/2016/SVG/main" r:embed="rId5"/>
              </a:ext>
            </a:extLst>
          </a:blip>
          <a:stretch>
            <a:fillRect/>
          </a:stretch>
        </p:blipFill>
        <p:spPr>
          <a:xfrm>
            <a:off x="8071043" y="5064545"/>
            <a:ext cx="914400" cy="914400"/>
          </a:xfrm>
          <a:prstGeom prst="rect">
            <a:avLst/>
          </a:prstGeom>
        </p:spPr>
      </p:pic>
      <p:sp>
        <p:nvSpPr>
          <p:cNvPr id="27" name="CaixaDeTexto 26">
            <a:extLst>
              <a:ext uri="{FF2B5EF4-FFF2-40B4-BE49-F238E27FC236}">
                <a16:creationId xmlns:a16="http://schemas.microsoft.com/office/drawing/2014/main" id="{ABB14025-CE0A-A2FB-83AE-BF81D9BD6F18}"/>
              </a:ext>
            </a:extLst>
          </p:cNvPr>
          <p:cNvSpPr txBox="1"/>
          <p:nvPr/>
        </p:nvSpPr>
        <p:spPr>
          <a:xfrm>
            <a:off x="8889477" y="5392084"/>
            <a:ext cx="2337847" cy="246221"/>
          </a:xfrm>
          <a:prstGeom prst="rect">
            <a:avLst/>
          </a:prstGeom>
          <a:noFill/>
        </p:spPr>
        <p:txBody>
          <a:bodyPr wrap="square" lIns="0" tIns="0" rIns="0" bIns="0" rtlCol="0">
            <a:spAutoFit/>
          </a:bodyPr>
          <a:lstStyle/>
          <a:p>
            <a:pPr algn="l"/>
            <a:r>
              <a:rPr lang="en-US" sz="1600"/>
              <a:t>Cart Module Database</a:t>
            </a:r>
          </a:p>
        </p:txBody>
      </p:sp>
      <p:cxnSp>
        <p:nvCxnSpPr>
          <p:cNvPr id="29" name="Conector de Seta Reta 28">
            <a:extLst>
              <a:ext uri="{FF2B5EF4-FFF2-40B4-BE49-F238E27FC236}">
                <a16:creationId xmlns:a16="http://schemas.microsoft.com/office/drawing/2014/main" id="{35D2A5E2-E492-8659-A6E5-ADF29D6FB12A}"/>
              </a:ext>
            </a:extLst>
          </p:cNvPr>
          <p:cNvCxnSpPr>
            <a:stCxn id="15" idx="3"/>
            <a:endCxn id="25" idx="1"/>
          </p:cNvCxnSpPr>
          <p:nvPr/>
        </p:nvCxnSpPr>
        <p:spPr>
          <a:xfrm>
            <a:off x="6391369" y="3971042"/>
            <a:ext cx="704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a:extLst>
              <a:ext uri="{FF2B5EF4-FFF2-40B4-BE49-F238E27FC236}">
                <a16:creationId xmlns:a16="http://schemas.microsoft.com/office/drawing/2014/main" id="{9ACB22C1-EBFC-CA18-96A3-BFD1A609BEBD}"/>
              </a:ext>
            </a:extLst>
          </p:cNvPr>
          <p:cNvCxnSpPr>
            <a:stCxn id="25" idx="2"/>
            <a:endCxn id="26" idx="0"/>
          </p:cNvCxnSpPr>
          <p:nvPr/>
        </p:nvCxnSpPr>
        <p:spPr>
          <a:xfrm flipH="1">
            <a:off x="8528243" y="4513084"/>
            <a:ext cx="1" cy="5514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105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B981A8-A4A0-D510-EC04-9581A34284CA}"/>
              </a:ext>
            </a:extLst>
          </p:cNvPr>
          <p:cNvSpPr>
            <a:spLocks noGrp="1"/>
          </p:cNvSpPr>
          <p:nvPr>
            <p:ph type="title"/>
          </p:nvPr>
        </p:nvSpPr>
        <p:spPr/>
        <p:txBody>
          <a:bodyPr/>
          <a:lstStyle/>
          <a:p>
            <a:r>
              <a:rPr lang="en-US"/>
              <a:t>Using BDD – Creating your Test Definition</a:t>
            </a:r>
          </a:p>
        </p:txBody>
      </p:sp>
      <p:sp>
        <p:nvSpPr>
          <p:cNvPr id="3" name="Espaço Reservado para Texto 2">
            <a:extLst>
              <a:ext uri="{FF2B5EF4-FFF2-40B4-BE49-F238E27FC236}">
                <a16:creationId xmlns:a16="http://schemas.microsoft.com/office/drawing/2014/main" id="{908556B7-627C-02F1-0A61-D7F25BE51CAA}"/>
              </a:ext>
            </a:extLst>
          </p:cNvPr>
          <p:cNvSpPr>
            <a:spLocks noGrp="1"/>
          </p:cNvSpPr>
          <p:nvPr>
            <p:ph type="body" sz="quarter" idx="12"/>
          </p:nvPr>
        </p:nvSpPr>
        <p:spPr>
          <a:xfrm>
            <a:off x="588262" y="1382280"/>
            <a:ext cx="11293574" cy="404341"/>
          </a:xfrm>
        </p:spPr>
        <p:txBody>
          <a:bodyPr/>
          <a:lstStyle/>
          <a:p>
            <a:pPr marL="0" indent="0">
              <a:buNone/>
            </a:pPr>
            <a:r>
              <a:rPr lang="en-US" sz="2000">
                <a:solidFill>
                  <a:srgbClr val="FFFFFF"/>
                </a:solidFill>
                <a:effectLst/>
                <a:latin typeface="Segoe UI" panose="020B0502040204020203" pitchFamily="34" charset="0"/>
              </a:rPr>
              <a:t>To begin, we must develop our feature file, using natural language to outline our test case.</a:t>
            </a:r>
            <a:endParaRPr lang="en-US" sz="2000"/>
          </a:p>
        </p:txBody>
      </p:sp>
      <p:pic>
        <p:nvPicPr>
          <p:cNvPr id="5" name="Imagem 4">
            <a:extLst>
              <a:ext uri="{FF2B5EF4-FFF2-40B4-BE49-F238E27FC236}">
                <a16:creationId xmlns:a16="http://schemas.microsoft.com/office/drawing/2014/main" id="{81648F99-C462-EC21-0684-58C97D3D4B72}"/>
              </a:ext>
            </a:extLst>
          </p:cNvPr>
          <p:cNvPicPr>
            <a:picLocks noChangeAspect="1"/>
          </p:cNvPicPr>
          <p:nvPr/>
        </p:nvPicPr>
        <p:blipFill>
          <a:blip r:embed="rId2"/>
          <a:stretch>
            <a:fillRect/>
          </a:stretch>
        </p:blipFill>
        <p:spPr>
          <a:xfrm>
            <a:off x="588262" y="2432115"/>
            <a:ext cx="10877487" cy="3961999"/>
          </a:xfrm>
          <a:prstGeom prst="rect">
            <a:avLst/>
          </a:prstGeom>
        </p:spPr>
      </p:pic>
    </p:spTree>
    <p:extLst>
      <p:ext uri="{BB962C8B-B14F-4D97-AF65-F5344CB8AC3E}">
        <p14:creationId xmlns:p14="http://schemas.microsoft.com/office/powerpoint/2010/main" val="218792984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0875B1-DFF3-2640-F436-7A6A899D9E1E}"/>
              </a:ext>
            </a:extLst>
          </p:cNvPr>
          <p:cNvSpPr>
            <a:spLocks noGrp="1"/>
          </p:cNvSpPr>
          <p:nvPr>
            <p:ph type="title"/>
          </p:nvPr>
        </p:nvSpPr>
        <p:spPr/>
        <p:txBody>
          <a:bodyPr/>
          <a:lstStyle/>
          <a:p>
            <a:r>
              <a:rPr lang="en-US"/>
              <a:t>Using BDD – Creating your Test Definition</a:t>
            </a:r>
          </a:p>
        </p:txBody>
      </p:sp>
      <p:sp>
        <p:nvSpPr>
          <p:cNvPr id="3" name="Espaço Reservado para Texto 2">
            <a:extLst>
              <a:ext uri="{FF2B5EF4-FFF2-40B4-BE49-F238E27FC236}">
                <a16:creationId xmlns:a16="http://schemas.microsoft.com/office/drawing/2014/main" id="{8DFE02CD-7131-6FAC-6D38-5EF73D63E6D9}"/>
              </a:ext>
            </a:extLst>
          </p:cNvPr>
          <p:cNvSpPr>
            <a:spLocks noGrp="1"/>
          </p:cNvSpPr>
          <p:nvPr>
            <p:ph type="body" sz="quarter" idx="12"/>
          </p:nvPr>
        </p:nvSpPr>
        <p:spPr>
          <a:xfrm>
            <a:off x="588262" y="1184317"/>
            <a:ext cx="11227587" cy="5262979"/>
          </a:xfrm>
        </p:spPr>
        <p:txBody>
          <a:bodyPr/>
          <a:lstStyle/>
          <a:p>
            <a:pPr marL="0" indent="0">
              <a:lnSpc>
                <a:spcPct val="100000"/>
              </a:lnSpc>
              <a:buNone/>
            </a:pPr>
            <a:r>
              <a:rPr lang="en-US" sz="1800"/>
              <a:t>On the file, we can see a few of the Gherkin Language keywords</a:t>
            </a:r>
          </a:p>
          <a:p>
            <a:pPr marL="0" indent="0">
              <a:lnSpc>
                <a:spcPct val="100000"/>
              </a:lnSpc>
              <a:buNone/>
            </a:pPr>
            <a:endParaRPr lang="en-US" sz="1800"/>
          </a:p>
          <a:p>
            <a:pPr marL="0" indent="0">
              <a:lnSpc>
                <a:spcPct val="100000"/>
              </a:lnSpc>
              <a:buNone/>
            </a:pPr>
            <a:r>
              <a:rPr lang="en-US" sz="1800" b="1"/>
              <a:t>Feature</a:t>
            </a:r>
            <a:r>
              <a:rPr lang="en-US" sz="1800"/>
              <a:t> </a:t>
            </a:r>
            <a:br>
              <a:rPr lang="en-US" sz="1800"/>
            </a:br>
            <a:r>
              <a:rPr lang="en-US" sz="1800"/>
              <a:t>Describes the high-level functionality or capability being tested.</a:t>
            </a:r>
            <a:br>
              <a:rPr lang="en-US" sz="1800"/>
            </a:br>
            <a:endParaRPr lang="en-US" sz="1800"/>
          </a:p>
          <a:p>
            <a:pPr marL="0" indent="0">
              <a:lnSpc>
                <a:spcPct val="100000"/>
              </a:lnSpc>
              <a:buNone/>
            </a:pPr>
            <a:r>
              <a:rPr lang="en-US" sz="1800" b="1"/>
              <a:t>Background</a:t>
            </a:r>
            <a:r>
              <a:rPr lang="en-US" sz="1800"/>
              <a:t> </a:t>
            </a:r>
          </a:p>
          <a:p>
            <a:pPr marL="0" indent="0">
              <a:lnSpc>
                <a:spcPct val="100000"/>
              </a:lnSpc>
              <a:buNone/>
            </a:pPr>
            <a:r>
              <a:rPr lang="en-US" sz="1800"/>
              <a:t>Sets up common context or preconditions shared by all scenarios in the feature.</a:t>
            </a:r>
            <a:br>
              <a:rPr lang="en-US" sz="1800"/>
            </a:br>
            <a:endParaRPr lang="en-US" sz="1800"/>
          </a:p>
          <a:p>
            <a:pPr marL="0" indent="0">
              <a:lnSpc>
                <a:spcPct val="100000"/>
              </a:lnSpc>
              <a:buNone/>
            </a:pPr>
            <a:r>
              <a:rPr lang="en-US" sz="1800" b="1"/>
              <a:t>Scenario</a:t>
            </a:r>
            <a:r>
              <a:rPr lang="en-US" sz="1800"/>
              <a:t> </a:t>
            </a:r>
          </a:p>
          <a:p>
            <a:pPr marL="0" indent="0">
              <a:lnSpc>
                <a:spcPct val="100000"/>
              </a:lnSpc>
              <a:buNone/>
            </a:pPr>
            <a:r>
              <a:rPr lang="en-US" sz="1800"/>
              <a:t>Represents a specific example or test case of how the feature should behave</a:t>
            </a:r>
            <a:br>
              <a:rPr lang="en-US" sz="1800"/>
            </a:br>
            <a:endParaRPr lang="en-US" sz="1800"/>
          </a:p>
          <a:p>
            <a:pPr marL="0" indent="0">
              <a:lnSpc>
                <a:spcPct val="100000"/>
              </a:lnSpc>
              <a:buNone/>
            </a:pPr>
            <a:r>
              <a:rPr lang="en-US" sz="1800" b="1"/>
              <a:t>Given</a:t>
            </a:r>
            <a:r>
              <a:rPr lang="en-US" sz="1800"/>
              <a:t> </a:t>
            </a:r>
          </a:p>
          <a:p>
            <a:pPr marL="0" indent="0">
              <a:lnSpc>
                <a:spcPct val="100000"/>
              </a:lnSpc>
              <a:buNone/>
            </a:pPr>
            <a:r>
              <a:rPr lang="en-US" sz="1800"/>
              <a:t>Defines the initial state or setup before the action occurs. (Similar to the Arrange Phase of Unit Tests)</a:t>
            </a:r>
          </a:p>
          <a:p>
            <a:pPr marL="0" indent="0">
              <a:lnSpc>
                <a:spcPct val="100000"/>
              </a:lnSpc>
              <a:buNone/>
            </a:pPr>
            <a:endParaRPr lang="en-US" sz="1800"/>
          </a:p>
          <a:p>
            <a:pPr marL="0" indent="0">
              <a:lnSpc>
                <a:spcPct val="100000"/>
              </a:lnSpc>
              <a:buNone/>
            </a:pPr>
            <a:r>
              <a:rPr lang="en-US" sz="1800" b="1"/>
              <a:t>When</a:t>
            </a:r>
            <a:r>
              <a:rPr lang="en-US" sz="1800"/>
              <a:t> </a:t>
            </a:r>
          </a:p>
          <a:p>
            <a:pPr marL="0" indent="0">
              <a:lnSpc>
                <a:spcPct val="100000"/>
              </a:lnSpc>
              <a:buNone/>
            </a:pPr>
            <a:r>
              <a:rPr lang="en-US" sz="1800"/>
              <a:t>Specifies the action or event triggered by the user or system. (Similar to the Act Phase of Unit Tests)</a:t>
            </a:r>
          </a:p>
          <a:p>
            <a:pPr marL="0" indent="0">
              <a:lnSpc>
                <a:spcPct val="100000"/>
              </a:lnSpc>
              <a:buNone/>
            </a:pPr>
            <a:endParaRPr lang="en-US" sz="1800"/>
          </a:p>
          <a:p>
            <a:pPr marL="0" indent="0">
              <a:lnSpc>
                <a:spcPct val="100000"/>
              </a:lnSpc>
              <a:buNone/>
            </a:pPr>
            <a:r>
              <a:rPr lang="en-US" sz="1800" b="1"/>
              <a:t>Then</a:t>
            </a:r>
            <a:r>
              <a:rPr lang="en-US" sz="1800"/>
              <a:t> </a:t>
            </a:r>
          </a:p>
          <a:p>
            <a:pPr marL="0" indent="0">
              <a:lnSpc>
                <a:spcPct val="100000"/>
              </a:lnSpc>
              <a:buNone/>
            </a:pPr>
            <a:r>
              <a:rPr lang="en-US" sz="1800"/>
              <a:t>Describes the expected outcome or result after the action. (Similar to the Assert Phase of the Unit Tests)</a:t>
            </a:r>
          </a:p>
        </p:txBody>
      </p:sp>
    </p:spTree>
    <p:extLst>
      <p:ext uri="{BB962C8B-B14F-4D97-AF65-F5344CB8AC3E}">
        <p14:creationId xmlns:p14="http://schemas.microsoft.com/office/powerpoint/2010/main" val="156692221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E1B5E-EA21-A2D6-6B3C-D65BDBF493EC}"/>
              </a:ext>
            </a:extLst>
          </p:cNvPr>
          <p:cNvSpPr>
            <a:spLocks noGrp="1"/>
          </p:cNvSpPr>
          <p:nvPr>
            <p:ph type="title"/>
          </p:nvPr>
        </p:nvSpPr>
        <p:spPr/>
        <p:txBody>
          <a:bodyPr/>
          <a:lstStyle/>
          <a:p>
            <a:r>
              <a:rPr lang="en-US"/>
              <a:t>Using BDD – Creating your Step Definitions – Step 1</a:t>
            </a:r>
          </a:p>
        </p:txBody>
      </p:sp>
      <p:sp>
        <p:nvSpPr>
          <p:cNvPr id="3" name="Espaço Reservado para Texto 2">
            <a:extLst>
              <a:ext uri="{FF2B5EF4-FFF2-40B4-BE49-F238E27FC236}">
                <a16:creationId xmlns:a16="http://schemas.microsoft.com/office/drawing/2014/main" id="{589E8F34-3BA0-943B-54F3-A44446F69850}"/>
              </a:ext>
            </a:extLst>
          </p:cNvPr>
          <p:cNvSpPr>
            <a:spLocks noGrp="1"/>
          </p:cNvSpPr>
          <p:nvPr>
            <p:ph type="body" sz="quarter" idx="12"/>
          </p:nvPr>
        </p:nvSpPr>
        <p:spPr>
          <a:xfrm>
            <a:off x="588261" y="1304764"/>
            <a:ext cx="11289511" cy="363882"/>
          </a:xfrm>
        </p:spPr>
        <p:txBody>
          <a:bodyPr/>
          <a:lstStyle/>
          <a:p>
            <a:pPr marL="0" indent="0">
              <a:buNone/>
            </a:pPr>
            <a:r>
              <a:rPr lang="en-US" sz="1800"/>
              <a:t>Now, lets create the code that our test will run in each of the steps, starting from the first given step</a:t>
            </a:r>
          </a:p>
        </p:txBody>
      </p:sp>
      <p:pic>
        <p:nvPicPr>
          <p:cNvPr id="5" name="Imagem 4">
            <a:extLst>
              <a:ext uri="{FF2B5EF4-FFF2-40B4-BE49-F238E27FC236}">
                <a16:creationId xmlns:a16="http://schemas.microsoft.com/office/drawing/2014/main" id="{33053120-AEAC-C715-83EC-DC34E238E875}"/>
              </a:ext>
            </a:extLst>
          </p:cNvPr>
          <p:cNvPicPr>
            <a:picLocks noChangeAspect="1"/>
          </p:cNvPicPr>
          <p:nvPr/>
        </p:nvPicPr>
        <p:blipFill>
          <a:blip r:embed="rId2"/>
          <a:stretch>
            <a:fillRect/>
          </a:stretch>
        </p:blipFill>
        <p:spPr>
          <a:xfrm>
            <a:off x="7427099" y="2004206"/>
            <a:ext cx="4143953" cy="1171739"/>
          </a:xfrm>
          <a:prstGeom prst="rect">
            <a:avLst/>
          </a:prstGeom>
        </p:spPr>
      </p:pic>
      <p:pic>
        <p:nvPicPr>
          <p:cNvPr id="7" name="Imagem 6">
            <a:extLst>
              <a:ext uri="{FF2B5EF4-FFF2-40B4-BE49-F238E27FC236}">
                <a16:creationId xmlns:a16="http://schemas.microsoft.com/office/drawing/2014/main" id="{823ACE52-040F-F669-A32B-FE35B11CD986}"/>
              </a:ext>
            </a:extLst>
          </p:cNvPr>
          <p:cNvPicPr>
            <a:picLocks noChangeAspect="1"/>
          </p:cNvPicPr>
          <p:nvPr/>
        </p:nvPicPr>
        <p:blipFill>
          <a:blip r:embed="rId3"/>
          <a:stretch>
            <a:fillRect/>
          </a:stretch>
        </p:blipFill>
        <p:spPr>
          <a:xfrm>
            <a:off x="420866" y="1927996"/>
            <a:ext cx="6354062" cy="1324160"/>
          </a:xfrm>
          <a:prstGeom prst="rect">
            <a:avLst/>
          </a:prstGeom>
        </p:spPr>
      </p:pic>
      <p:sp>
        <p:nvSpPr>
          <p:cNvPr id="8" name="CaixaDeTexto 7">
            <a:extLst>
              <a:ext uri="{FF2B5EF4-FFF2-40B4-BE49-F238E27FC236}">
                <a16:creationId xmlns:a16="http://schemas.microsoft.com/office/drawing/2014/main" id="{B32988D2-5021-5D3A-ABDC-7C37F05CCB6B}"/>
              </a:ext>
            </a:extLst>
          </p:cNvPr>
          <p:cNvSpPr txBox="1"/>
          <p:nvPr/>
        </p:nvSpPr>
        <p:spPr>
          <a:xfrm>
            <a:off x="420866" y="3605845"/>
            <a:ext cx="10510887" cy="2215991"/>
          </a:xfrm>
          <a:prstGeom prst="rect">
            <a:avLst/>
          </a:prstGeom>
          <a:noFill/>
        </p:spPr>
        <p:txBody>
          <a:bodyPr wrap="square" lIns="0" tIns="0" rIns="0" bIns="0" rtlCol="0">
            <a:spAutoFit/>
          </a:bodyPr>
          <a:lstStyle/>
          <a:p>
            <a:pPr marL="0" indent="0" algn="l" rtl="0" eaLnBrk="1" latinLnBrk="0" hangingPunct="1">
              <a:buNone/>
            </a:pPr>
            <a:r>
              <a:rPr lang="en-US" sz="2400">
                <a:solidFill>
                  <a:srgbClr val="FFFFFF"/>
                </a:solidFill>
                <a:effectLst/>
                <a:latin typeface="Segoe UI" panose="020B0502040204020203" pitchFamily="34" charset="0"/>
              </a:rPr>
              <a:t>The test runner searches for a function whose annotation (given, then, or when) corresponds to the text described in the feature file and executes it.</a:t>
            </a:r>
          </a:p>
          <a:p>
            <a:pPr marL="0" indent="0" algn="l" rtl="0" eaLnBrk="1" latinLnBrk="0" hangingPunct="1">
              <a:buNone/>
            </a:pPr>
            <a:r>
              <a:rPr lang="en-US" sz="2400">
                <a:solidFill>
                  <a:srgbClr val="FFFFFF"/>
                </a:solidFill>
                <a:effectLst/>
                <a:latin typeface="Segoe UI" panose="020B0502040204020203" pitchFamily="34" charset="0"/>
              </a:rPr>
              <a:t>In this example, we simply generate a “valid-user-id” and save it for later use.</a:t>
            </a:r>
          </a:p>
          <a:p>
            <a:pPr marL="0" indent="0" algn="l" rtl="0" eaLnBrk="1" latinLnBrk="0" hangingPunct="1">
              <a:buNone/>
            </a:pPr>
            <a:endParaRPr lang="en-US" sz="2400">
              <a:solidFill>
                <a:srgbClr val="FFFFFF"/>
              </a:solidFill>
              <a:latin typeface="Segoe UI" panose="020B0502040204020203" pitchFamily="34" charset="0"/>
            </a:endParaRPr>
          </a:p>
          <a:p>
            <a:pPr marL="0" indent="0" algn="l" rtl="0" eaLnBrk="1" latinLnBrk="0" hangingPunct="1">
              <a:buNone/>
            </a:pPr>
            <a:r>
              <a:rPr lang="en-US" sz="2400">
                <a:solidFill>
                  <a:srgbClr val="FFFFFF"/>
                </a:solidFill>
                <a:latin typeface="Segoe UI" panose="020B0502040204020203" pitchFamily="34" charset="0"/>
              </a:rPr>
              <a:t>As this Step is defined in the Background, It will run for every scenario we defined in this file</a:t>
            </a:r>
            <a:endParaRPr lang="en-US" sz="2400"/>
          </a:p>
        </p:txBody>
      </p:sp>
    </p:spTree>
    <p:extLst>
      <p:ext uri="{BB962C8B-B14F-4D97-AF65-F5344CB8AC3E}">
        <p14:creationId xmlns:p14="http://schemas.microsoft.com/office/powerpoint/2010/main" val="40415934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B8E20-004D-64EE-30F3-A813F281974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2DAA253-E7F2-CD63-5FAD-EAC2056F6FB9}"/>
              </a:ext>
            </a:extLst>
          </p:cNvPr>
          <p:cNvSpPr>
            <a:spLocks noGrp="1"/>
          </p:cNvSpPr>
          <p:nvPr>
            <p:ph type="title"/>
          </p:nvPr>
        </p:nvSpPr>
        <p:spPr/>
        <p:txBody>
          <a:bodyPr/>
          <a:lstStyle/>
          <a:p>
            <a:r>
              <a:rPr lang="en-US"/>
              <a:t>Using BDD – Creating your Step Definitions – Step 2</a:t>
            </a:r>
          </a:p>
        </p:txBody>
      </p:sp>
      <p:sp>
        <p:nvSpPr>
          <p:cNvPr id="3" name="Espaço Reservado para Texto 2">
            <a:extLst>
              <a:ext uri="{FF2B5EF4-FFF2-40B4-BE49-F238E27FC236}">
                <a16:creationId xmlns:a16="http://schemas.microsoft.com/office/drawing/2014/main" id="{A336B198-543C-528F-C446-F5EF036CD98D}"/>
              </a:ext>
            </a:extLst>
          </p:cNvPr>
          <p:cNvSpPr>
            <a:spLocks noGrp="1"/>
          </p:cNvSpPr>
          <p:nvPr>
            <p:ph type="body" sz="quarter" idx="12"/>
          </p:nvPr>
        </p:nvSpPr>
        <p:spPr>
          <a:xfrm>
            <a:off x="588261" y="1304764"/>
            <a:ext cx="11289511" cy="363882"/>
          </a:xfrm>
        </p:spPr>
        <p:txBody>
          <a:bodyPr/>
          <a:lstStyle/>
          <a:p>
            <a:pPr marL="0" indent="0">
              <a:buNone/>
            </a:pPr>
            <a:r>
              <a:rPr lang="en-US" sz="1800"/>
              <a:t>Now, to the first step of our test scenario</a:t>
            </a:r>
          </a:p>
        </p:txBody>
      </p:sp>
      <p:pic>
        <p:nvPicPr>
          <p:cNvPr id="6" name="Imagem 5">
            <a:extLst>
              <a:ext uri="{FF2B5EF4-FFF2-40B4-BE49-F238E27FC236}">
                <a16:creationId xmlns:a16="http://schemas.microsoft.com/office/drawing/2014/main" id="{9CD8D3B6-E81E-8EF0-74A3-4E4CE949F6E3}"/>
              </a:ext>
            </a:extLst>
          </p:cNvPr>
          <p:cNvPicPr>
            <a:picLocks noChangeAspect="1"/>
          </p:cNvPicPr>
          <p:nvPr/>
        </p:nvPicPr>
        <p:blipFill>
          <a:blip r:embed="rId2"/>
          <a:stretch>
            <a:fillRect/>
          </a:stretch>
        </p:blipFill>
        <p:spPr>
          <a:xfrm>
            <a:off x="469586" y="1780337"/>
            <a:ext cx="11526859" cy="600159"/>
          </a:xfrm>
          <a:prstGeom prst="rect">
            <a:avLst/>
          </a:prstGeom>
        </p:spPr>
      </p:pic>
      <p:pic>
        <p:nvPicPr>
          <p:cNvPr id="10" name="Imagem 9">
            <a:extLst>
              <a:ext uri="{FF2B5EF4-FFF2-40B4-BE49-F238E27FC236}">
                <a16:creationId xmlns:a16="http://schemas.microsoft.com/office/drawing/2014/main" id="{C66444A4-9AB9-A4B5-4390-532B944FA9AC}"/>
              </a:ext>
            </a:extLst>
          </p:cNvPr>
          <p:cNvPicPr>
            <a:picLocks noChangeAspect="1"/>
          </p:cNvPicPr>
          <p:nvPr/>
        </p:nvPicPr>
        <p:blipFill>
          <a:blip r:embed="rId3"/>
          <a:stretch>
            <a:fillRect/>
          </a:stretch>
        </p:blipFill>
        <p:spPr>
          <a:xfrm>
            <a:off x="4490092" y="2555989"/>
            <a:ext cx="7701907" cy="4186943"/>
          </a:xfrm>
          <a:prstGeom prst="rect">
            <a:avLst/>
          </a:prstGeom>
        </p:spPr>
      </p:pic>
      <p:sp>
        <p:nvSpPr>
          <p:cNvPr id="11" name="CaixaDeTexto 10">
            <a:extLst>
              <a:ext uri="{FF2B5EF4-FFF2-40B4-BE49-F238E27FC236}">
                <a16:creationId xmlns:a16="http://schemas.microsoft.com/office/drawing/2014/main" id="{FE94163F-B2B0-42A8-5B07-B685164D66F4}"/>
              </a:ext>
            </a:extLst>
          </p:cNvPr>
          <p:cNvSpPr txBox="1"/>
          <p:nvPr/>
        </p:nvSpPr>
        <p:spPr>
          <a:xfrm>
            <a:off x="469586" y="3013501"/>
            <a:ext cx="3942158" cy="2251001"/>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As we are following the Narrow Approach, at this stage, we simulate the Stock API call by providing a response that returns a valid product.</a:t>
            </a:r>
            <a:endParaRPr lang="en-US" sz="2000"/>
          </a:p>
        </p:txBody>
      </p:sp>
    </p:spTree>
    <p:extLst>
      <p:ext uri="{BB962C8B-B14F-4D97-AF65-F5344CB8AC3E}">
        <p14:creationId xmlns:p14="http://schemas.microsoft.com/office/powerpoint/2010/main" val="1664118163"/>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D5FBA-2BA7-62A3-816E-BAC7BFDF53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A73FA0-8E56-7279-9634-C229D1C9331B}"/>
              </a:ext>
            </a:extLst>
          </p:cNvPr>
          <p:cNvSpPr>
            <a:spLocks noGrp="1"/>
          </p:cNvSpPr>
          <p:nvPr>
            <p:ph type="title"/>
          </p:nvPr>
        </p:nvSpPr>
        <p:spPr/>
        <p:txBody>
          <a:bodyPr/>
          <a:lstStyle/>
          <a:p>
            <a:r>
              <a:rPr lang="en-US"/>
              <a:t>Using BDD – Creating your Step Definitions – Step 3</a:t>
            </a:r>
          </a:p>
        </p:txBody>
      </p:sp>
      <p:sp>
        <p:nvSpPr>
          <p:cNvPr id="11" name="CaixaDeTexto 10">
            <a:extLst>
              <a:ext uri="{FF2B5EF4-FFF2-40B4-BE49-F238E27FC236}">
                <a16:creationId xmlns:a16="http://schemas.microsoft.com/office/drawing/2014/main" id="{C2B7C8B7-D668-571B-FB08-BDEC72E9CC83}"/>
              </a:ext>
            </a:extLst>
          </p:cNvPr>
          <p:cNvSpPr txBox="1"/>
          <p:nvPr/>
        </p:nvSpPr>
        <p:spPr>
          <a:xfrm>
            <a:off x="469586" y="1851908"/>
            <a:ext cx="3942158" cy="3174331"/>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At this stage, we submit the request to our application, simulating the transmission of a valid item.</a:t>
            </a:r>
          </a:p>
          <a:p>
            <a:pPr algn="l">
              <a:lnSpc>
                <a:spcPct val="150000"/>
              </a:lnSpc>
            </a:pPr>
            <a:endParaRPr lang="en-US" sz="2000">
              <a:solidFill>
                <a:srgbClr val="FFFFFF"/>
              </a:solidFill>
              <a:latin typeface="Segoe UI" panose="020B0502040204020203" pitchFamily="34" charset="0"/>
            </a:endParaRPr>
          </a:p>
          <a:p>
            <a:pPr algn="l">
              <a:lnSpc>
                <a:spcPct val="150000"/>
              </a:lnSpc>
            </a:pPr>
            <a:r>
              <a:rPr lang="en-US" sz="2000">
                <a:solidFill>
                  <a:srgbClr val="FFFFFF"/>
                </a:solidFill>
                <a:latin typeface="Segoe UI" panose="020B0502040204020203" pitchFamily="34" charset="0"/>
              </a:rPr>
              <a:t>After that, we save the response for later use.</a:t>
            </a:r>
            <a:endParaRPr lang="en-US" sz="2000"/>
          </a:p>
        </p:txBody>
      </p:sp>
      <p:pic>
        <p:nvPicPr>
          <p:cNvPr id="5" name="Imagem 4">
            <a:extLst>
              <a:ext uri="{FF2B5EF4-FFF2-40B4-BE49-F238E27FC236}">
                <a16:creationId xmlns:a16="http://schemas.microsoft.com/office/drawing/2014/main" id="{E4029E0F-C4C8-8D21-772C-775975B2C148}"/>
              </a:ext>
            </a:extLst>
          </p:cNvPr>
          <p:cNvPicPr>
            <a:picLocks noChangeAspect="1"/>
          </p:cNvPicPr>
          <p:nvPr/>
        </p:nvPicPr>
        <p:blipFill>
          <a:blip r:embed="rId2"/>
          <a:srcRect b="49949"/>
          <a:stretch>
            <a:fillRect/>
          </a:stretch>
        </p:blipFill>
        <p:spPr>
          <a:xfrm>
            <a:off x="4684774" y="1114964"/>
            <a:ext cx="7314316" cy="610141"/>
          </a:xfrm>
          <a:prstGeom prst="rect">
            <a:avLst/>
          </a:prstGeom>
        </p:spPr>
      </p:pic>
      <p:pic>
        <p:nvPicPr>
          <p:cNvPr id="12" name="Imagem 11">
            <a:extLst>
              <a:ext uri="{FF2B5EF4-FFF2-40B4-BE49-F238E27FC236}">
                <a16:creationId xmlns:a16="http://schemas.microsoft.com/office/drawing/2014/main" id="{FF5107AB-70DB-35BA-6102-4F23B7C8E8EB}"/>
              </a:ext>
            </a:extLst>
          </p:cNvPr>
          <p:cNvPicPr>
            <a:picLocks noChangeAspect="1"/>
          </p:cNvPicPr>
          <p:nvPr/>
        </p:nvPicPr>
        <p:blipFill>
          <a:blip r:embed="rId3"/>
          <a:stretch>
            <a:fillRect/>
          </a:stretch>
        </p:blipFill>
        <p:spPr>
          <a:xfrm>
            <a:off x="4684774" y="1851908"/>
            <a:ext cx="7404864" cy="4614880"/>
          </a:xfrm>
          <a:prstGeom prst="rect">
            <a:avLst/>
          </a:prstGeom>
        </p:spPr>
      </p:pic>
    </p:spTree>
    <p:extLst>
      <p:ext uri="{BB962C8B-B14F-4D97-AF65-F5344CB8AC3E}">
        <p14:creationId xmlns:p14="http://schemas.microsoft.com/office/powerpoint/2010/main" val="3503447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5D4CB-C449-EA06-5E8A-EE4AA05B8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55EDFA-C0B9-715D-0C78-44E145BAB463}"/>
              </a:ext>
            </a:extLst>
          </p:cNvPr>
          <p:cNvSpPr>
            <a:spLocks noGrp="1"/>
          </p:cNvSpPr>
          <p:nvPr>
            <p:ph type="title"/>
          </p:nvPr>
        </p:nvSpPr>
        <p:spPr/>
        <p:txBody>
          <a:bodyPr/>
          <a:lstStyle/>
          <a:p>
            <a:r>
              <a:rPr lang="en-US"/>
              <a:t>The Objectives of Software Testing</a:t>
            </a:r>
          </a:p>
        </p:txBody>
      </p:sp>
      <p:sp>
        <p:nvSpPr>
          <p:cNvPr id="3" name="Content Placeholder 2">
            <a:extLst>
              <a:ext uri="{FF2B5EF4-FFF2-40B4-BE49-F238E27FC236}">
                <a16:creationId xmlns:a16="http://schemas.microsoft.com/office/drawing/2014/main" id="{EFB8212F-E7A1-5F66-807A-BD3BF2C7B22B}"/>
              </a:ext>
            </a:extLst>
          </p:cNvPr>
          <p:cNvSpPr>
            <a:spLocks noGrp="1"/>
          </p:cNvSpPr>
          <p:nvPr>
            <p:ph idx="1"/>
          </p:nvPr>
        </p:nvSpPr>
        <p:spPr>
          <a:xfrm>
            <a:off x="838200" y="1489449"/>
            <a:ext cx="10515600" cy="4351338"/>
          </a:xfrm>
        </p:spPr>
        <p:txBody>
          <a:bodyPr vert="horz" lIns="91440" tIns="45720" rIns="91440" bIns="45720" rtlCol="0" anchor="t">
            <a:normAutofit/>
          </a:bodyPr>
          <a:lstStyle/>
          <a:p>
            <a:pPr marL="0" indent="0">
              <a:buNone/>
            </a:pPr>
            <a:r>
              <a:rPr lang="en-US">
                <a:ea typeface="+mn-lt"/>
                <a:cs typeface="+mn-lt"/>
              </a:rPr>
              <a:t>Learning &amp; Improvement</a:t>
            </a:r>
            <a:endParaRPr lang="en-US"/>
          </a:p>
          <a:p>
            <a:pPr>
              <a:buNone/>
            </a:pPr>
            <a:r>
              <a:rPr lang="en-US">
                <a:ea typeface="+mn-lt"/>
                <a:cs typeface="+mn-lt"/>
              </a:rPr>
              <a:t>Helps teams improve coding practices and system design.</a:t>
            </a:r>
            <a:endParaRPr lang="en-US"/>
          </a:p>
          <a:p>
            <a:pPr marL="0" indent="0">
              <a:buNone/>
            </a:pPr>
            <a:endParaRPr lang="en-US"/>
          </a:p>
          <a:p>
            <a:endParaRPr lang="en-US"/>
          </a:p>
        </p:txBody>
      </p:sp>
      <p:pic>
        <p:nvPicPr>
          <p:cNvPr id="6" name="Picture 5" descr="A computer screen shot of a program code&#10;&#10;AI-generated content may be incorrect.">
            <a:extLst>
              <a:ext uri="{FF2B5EF4-FFF2-40B4-BE49-F238E27FC236}">
                <a16:creationId xmlns:a16="http://schemas.microsoft.com/office/drawing/2014/main" id="{DC27FEEF-EC21-5B61-BEF9-6729423A24E6}"/>
              </a:ext>
            </a:extLst>
          </p:cNvPr>
          <p:cNvPicPr>
            <a:picLocks noChangeAspect="1"/>
          </p:cNvPicPr>
          <p:nvPr/>
        </p:nvPicPr>
        <p:blipFill>
          <a:blip r:embed="rId2"/>
          <a:stretch>
            <a:fillRect/>
          </a:stretch>
        </p:blipFill>
        <p:spPr>
          <a:xfrm>
            <a:off x="559464" y="2876837"/>
            <a:ext cx="4452590" cy="3738644"/>
          </a:xfrm>
          <a:prstGeom prst="rect">
            <a:avLst/>
          </a:prstGeom>
        </p:spPr>
      </p:pic>
      <p:pic>
        <p:nvPicPr>
          <p:cNvPr id="4" name="Picture 3" descr="A computer screen shot of a program code&#10;&#10;AI-generated content may be incorrect.">
            <a:extLst>
              <a:ext uri="{FF2B5EF4-FFF2-40B4-BE49-F238E27FC236}">
                <a16:creationId xmlns:a16="http://schemas.microsoft.com/office/drawing/2014/main" id="{8EEA355B-5A9B-3FB6-31AC-849CBB5A48E2}"/>
              </a:ext>
            </a:extLst>
          </p:cNvPr>
          <p:cNvPicPr>
            <a:picLocks noChangeAspect="1"/>
          </p:cNvPicPr>
          <p:nvPr/>
        </p:nvPicPr>
        <p:blipFill>
          <a:blip r:embed="rId3"/>
          <a:stretch>
            <a:fillRect/>
          </a:stretch>
        </p:blipFill>
        <p:spPr>
          <a:xfrm>
            <a:off x="5393271" y="3100264"/>
            <a:ext cx="6332240" cy="3304885"/>
          </a:xfrm>
          <a:prstGeom prst="rect">
            <a:avLst/>
          </a:prstGeom>
        </p:spPr>
      </p:pic>
    </p:spTree>
    <p:extLst>
      <p:ext uri="{BB962C8B-B14F-4D97-AF65-F5344CB8AC3E}">
        <p14:creationId xmlns:p14="http://schemas.microsoft.com/office/powerpoint/2010/main" val="186029166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5C189-F811-A381-0092-99E5DFB1F1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1DA5FC5-504D-BB0A-F2F3-8B888890E99E}"/>
              </a:ext>
            </a:extLst>
          </p:cNvPr>
          <p:cNvSpPr>
            <a:spLocks noGrp="1"/>
          </p:cNvSpPr>
          <p:nvPr>
            <p:ph type="title"/>
          </p:nvPr>
        </p:nvSpPr>
        <p:spPr/>
        <p:txBody>
          <a:bodyPr/>
          <a:lstStyle/>
          <a:p>
            <a:r>
              <a:rPr lang="en-US"/>
              <a:t>Using BDD – Creating your Step Definitions – Step 3</a:t>
            </a:r>
          </a:p>
        </p:txBody>
      </p:sp>
      <p:sp>
        <p:nvSpPr>
          <p:cNvPr id="11" name="CaixaDeTexto 10">
            <a:extLst>
              <a:ext uri="{FF2B5EF4-FFF2-40B4-BE49-F238E27FC236}">
                <a16:creationId xmlns:a16="http://schemas.microsoft.com/office/drawing/2014/main" id="{436DE247-7A95-8155-1579-65797C2FA21F}"/>
              </a:ext>
            </a:extLst>
          </p:cNvPr>
          <p:cNvSpPr txBox="1"/>
          <p:nvPr/>
        </p:nvSpPr>
        <p:spPr>
          <a:xfrm>
            <a:off x="469586" y="1851908"/>
            <a:ext cx="3942158" cy="3174331"/>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At this stage, we submit the request to our application, simulating the transmission of a valid item.</a:t>
            </a:r>
          </a:p>
          <a:p>
            <a:pPr algn="l">
              <a:lnSpc>
                <a:spcPct val="150000"/>
              </a:lnSpc>
            </a:pPr>
            <a:endParaRPr lang="en-US" sz="2000">
              <a:solidFill>
                <a:srgbClr val="FFFFFF"/>
              </a:solidFill>
              <a:latin typeface="Segoe UI" panose="020B0502040204020203" pitchFamily="34" charset="0"/>
            </a:endParaRPr>
          </a:p>
          <a:p>
            <a:pPr algn="l">
              <a:lnSpc>
                <a:spcPct val="150000"/>
              </a:lnSpc>
            </a:pPr>
            <a:r>
              <a:rPr lang="en-US" sz="2000">
                <a:solidFill>
                  <a:srgbClr val="FFFFFF"/>
                </a:solidFill>
                <a:latin typeface="Segoe UI" panose="020B0502040204020203" pitchFamily="34" charset="0"/>
              </a:rPr>
              <a:t>After that, we save the response for later use.</a:t>
            </a:r>
            <a:endParaRPr lang="en-US" sz="2000"/>
          </a:p>
        </p:txBody>
      </p:sp>
      <p:pic>
        <p:nvPicPr>
          <p:cNvPr id="5" name="Imagem 4">
            <a:extLst>
              <a:ext uri="{FF2B5EF4-FFF2-40B4-BE49-F238E27FC236}">
                <a16:creationId xmlns:a16="http://schemas.microsoft.com/office/drawing/2014/main" id="{B20770BB-309E-C912-C1DF-21ADCA556FA3}"/>
              </a:ext>
            </a:extLst>
          </p:cNvPr>
          <p:cNvPicPr>
            <a:picLocks noChangeAspect="1"/>
          </p:cNvPicPr>
          <p:nvPr/>
        </p:nvPicPr>
        <p:blipFill>
          <a:blip r:embed="rId2"/>
          <a:srcRect b="49949"/>
          <a:stretch>
            <a:fillRect/>
          </a:stretch>
        </p:blipFill>
        <p:spPr>
          <a:xfrm>
            <a:off x="4684774" y="1114964"/>
            <a:ext cx="7314316" cy="610141"/>
          </a:xfrm>
          <a:prstGeom prst="rect">
            <a:avLst/>
          </a:prstGeom>
        </p:spPr>
      </p:pic>
      <p:pic>
        <p:nvPicPr>
          <p:cNvPr id="12" name="Imagem 11">
            <a:extLst>
              <a:ext uri="{FF2B5EF4-FFF2-40B4-BE49-F238E27FC236}">
                <a16:creationId xmlns:a16="http://schemas.microsoft.com/office/drawing/2014/main" id="{E60F9FF4-5C4F-0F42-B85B-7BAAEC7EBE6F}"/>
              </a:ext>
            </a:extLst>
          </p:cNvPr>
          <p:cNvPicPr>
            <a:picLocks noChangeAspect="1"/>
          </p:cNvPicPr>
          <p:nvPr/>
        </p:nvPicPr>
        <p:blipFill>
          <a:blip r:embed="rId3"/>
          <a:stretch>
            <a:fillRect/>
          </a:stretch>
        </p:blipFill>
        <p:spPr>
          <a:xfrm>
            <a:off x="4684774" y="1851908"/>
            <a:ext cx="7404864" cy="4614880"/>
          </a:xfrm>
          <a:prstGeom prst="rect">
            <a:avLst/>
          </a:prstGeom>
        </p:spPr>
      </p:pic>
    </p:spTree>
    <p:extLst>
      <p:ext uri="{BB962C8B-B14F-4D97-AF65-F5344CB8AC3E}">
        <p14:creationId xmlns:p14="http://schemas.microsoft.com/office/powerpoint/2010/main" val="204541289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BAAE0-3531-3BC9-6406-0A361E1CCD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E1212E-F154-99A1-77C2-368D7CC8F348}"/>
              </a:ext>
            </a:extLst>
          </p:cNvPr>
          <p:cNvSpPr>
            <a:spLocks noGrp="1"/>
          </p:cNvSpPr>
          <p:nvPr>
            <p:ph type="title"/>
          </p:nvPr>
        </p:nvSpPr>
        <p:spPr/>
        <p:txBody>
          <a:bodyPr/>
          <a:lstStyle/>
          <a:p>
            <a:r>
              <a:rPr lang="en-US"/>
              <a:t>Using BDD – Creating your Step Definitions – Step 4</a:t>
            </a:r>
          </a:p>
        </p:txBody>
      </p:sp>
      <p:sp>
        <p:nvSpPr>
          <p:cNvPr id="11" name="CaixaDeTexto 10">
            <a:extLst>
              <a:ext uri="{FF2B5EF4-FFF2-40B4-BE49-F238E27FC236}">
                <a16:creationId xmlns:a16="http://schemas.microsoft.com/office/drawing/2014/main" id="{C7D1C770-4C68-9AFB-296D-BCEB0C201F7C}"/>
              </a:ext>
            </a:extLst>
          </p:cNvPr>
          <p:cNvSpPr txBox="1"/>
          <p:nvPr/>
        </p:nvSpPr>
        <p:spPr>
          <a:xfrm>
            <a:off x="588262" y="2610592"/>
            <a:ext cx="3772475" cy="1327671"/>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On this step we validate if the response we got from the API was successful (Status Code 200)</a:t>
            </a:r>
            <a:endParaRPr lang="en-US" sz="2000"/>
          </a:p>
        </p:txBody>
      </p:sp>
      <p:pic>
        <p:nvPicPr>
          <p:cNvPr id="4" name="Imagem 3">
            <a:extLst>
              <a:ext uri="{FF2B5EF4-FFF2-40B4-BE49-F238E27FC236}">
                <a16:creationId xmlns:a16="http://schemas.microsoft.com/office/drawing/2014/main" id="{74B25CFF-65F0-821D-53C2-8925DFAD4317}"/>
              </a:ext>
            </a:extLst>
          </p:cNvPr>
          <p:cNvPicPr>
            <a:picLocks noChangeAspect="1"/>
          </p:cNvPicPr>
          <p:nvPr/>
        </p:nvPicPr>
        <p:blipFill>
          <a:blip r:embed="rId2"/>
          <a:stretch>
            <a:fillRect/>
          </a:stretch>
        </p:blipFill>
        <p:spPr>
          <a:xfrm>
            <a:off x="3102711" y="1053722"/>
            <a:ext cx="8986927" cy="1053215"/>
          </a:xfrm>
          <a:prstGeom prst="rect">
            <a:avLst/>
          </a:prstGeom>
        </p:spPr>
      </p:pic>
      <p:pic>
        <p:nvPicPr>
          <p:cNvPr id="7" name="Imagem 6">
            <a:extLst>
              <a:ext uri="{FF2B5EF4-FFF2-40B4-BE49-F238E27FC236}">
                <a16:creationId xmlns:a16="http://schemas.microsoft.com/office/drawing/2014/main" id="{37E110BA-F884-3F5D-F219-2329204ABBA9}"/>
              </a:ext>
            </a:extLst>
          </p:cNvPr>
          <p:cNvPicPr>
            <a:picLocks noChangeAspect="1"/>
          </p:cNvPicPr>
          <p:nvPr/>
        </p:nvPicPr>
        <p:blipFill>
          <a:blip r:embed="rId3"/>
          <a:stretch>
            <a:fillRect/>
          </a:stretch>
        </p:blipFill>
        <p:spPr>
          <a:xfrm>
            <a:off x="4383464" y="2333654"/>
            <a:ext cx="7706174" cy="2013525"/>
          </a:xfrm>
          <a:prstGeom prst="rect">
            <a:avLst/>
          </a:prstGeom>
        </p:spPr>
      </p:pic>
    </p:spTree>
    <p:extLst>
      <p:ext uri="{BB962C8B-B14F-4D97-AF65-F5344CB8AC3E}">
        <p14:creationId xmlns:p14="http://schemas.microsoft.com/office/powerpoint/2010/main" val="3014205270"/>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500F5-B46F-6B24-2B6F-754F2C4FFB0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40DD7E-8471-0090-8D3E-3A641DF407FD}"/>
              </a:ext>
            </a:extLst>
          </p:cNvPr>
          <p:cNvSpPr>
            <a:spLocks noGrp="1"/>
          </p:cNvSpPr>
          <p:nvPr>
            <p:ph type="title"/>
          </p:nvPr>
        </p:nvSpPr>
        <p:spPr/>
        <p:txBody>
          <a:bodyPr/>
          <a:lstStyle/>
          <a:p>
            <a:r>
              <a:rPr lang="en-US"/>
              <a:t>Using BDD – Creating your Step Definitions – Step 5</a:t>
            </a:r>
          </a:p>
        </p:txBody>
      </p:sp>
      <p:sp>
        <p:nvSpPr>
          <p:cNvPr id="11" name="CaixaDeTexto 10">
            <a:extLst>
              <a:ext uri="{FF2B5EF4-FFF2-40B4-BE49-F238E27FC236}">
                <a16:creationId xmlns:a16="http://schemas.microsoft.com/office/drawing/2014/main" id="{02DCB3AB-ADBC-4DD5-6A80-7C4F8D2899F1}"/>
              </a:ext>
            </a:extLst>
          </p:cNvPr>
          <p:cNvSpPr txBox="1"/>
          <p:nvPr/>
        </p:nvSpPr>
        <p:spPr>
          <a:xfrm>
            <a:off x="240120" y="3116943"/>
            <a:ext cx="3772475" cy="1789336"/>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Then, we validate if the item that we added to the cart was added to the database with the right information</a:t>
            </a:r>
            <a:endParaRPr lang="en-US" sz="2000"/>
          </a:p>
        </p:txBody>
      </p:sp>
      <p:pic>
        <p:nvPicPr>
          <p:cNvPr id="5" name="Imagem 4">
            <a:extLst>
              <a:ext uri="{FF2B5EF4-FFF2-40B4-BE49-F238E27FC236}">
                <a16:creationId xmlns:a16="http://schemas.microsoft.com/office/drawing/2014/main" id="{723A411E-D60C-ACEB-399F-83589B30A837}"/>
              </a:ext>
            </a:extLst>
          </p:cNvPr>
          <p:cNvPicPr>
            <a:picLocks noChangeAspect="1"/>
          </p:cNvPicPr>
          <p:nvPr/>
        </p:nvPicPr>
        <p:blipFill>
          <a:blip r:embed="rId2"/>
          <a:stretch>
            <a:fillRect/>
          </a:stretch>
        </p:blipFill>
        <p:spPr>
          <a:xfrm>
            <a:off x="3529650" y="1106534"/>
            <a:ext cx="8558654" cy="1209218"/>
          </a:xfrm>
          <a:prstGeom prst="rect">
            <a:avLst/>
          </a:prstGeom>
        </p:spPr>
      </p:pic>
      <p:pic>
        <p:nvPicPr>
          <p:cNvPr id="8" name="Imagem 7">
            <a:extLst>
              <a:ext uri="{FF2B5EF4-FFF2-40B4-BE49-F238E27FC236}">
                <a16:creationId xmlns:a16="http://schemas.microsoft.com/office/drawing/2014/main" id="{998BE4B7-7F88-FD70-A4B9-B5CA5BE09AC3}"/>
              </a:ext>
            </a:extLst>
          </p:cNvPr>
          <p:cNvPicPr>
            <a:picLocks noChangeAspect="1"/>
          </p:cNvPicPr>
          <p:nvPr/>
        </p:nvPicPr>
        <p:blipFill>
          <a:blip r:embed="rId3"/>
          <a:stretch>
            <a:fillRect/>
          </a:stretch>
        </p:blipFill>
        <p:spPr>
          <a:xfrm>
            <a:off x="4012595" y="2438213"/>
            <a:ext cx="8075709" cy="3657114"/>
          </a:xfrm>
          <a:prstGeom prst="rect">
            <a:avLst/>
          </a:prstGeom>
        </p:spPr>
      </p:pic>
    </p:spTree>
    <p:extLst>
      <p:ext uri="{BB962C8B-B14F-4D97-AF65-F5344CB8AC3E}">
        <p14:creationId xmlns:p14="http://schemas.microsoft.com/office/powerpoint/2010/main" val="1494328764"/>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002A9-6C86-698B-423F-10D383D4EE3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2807EED-2CC5-99AF-11BD-F3F3DA3B005E}"/>
              </a:ext>
            </a:extLst>
          </p:cNvPr>
          <p:cNvSpPr>
            <a:spLocks noGrp="1"/>
          </p:cNvSpPr>
          <p:nvPr>
            <p:ph type="title"/>
          </p:nvPr>
        </p:nvSpPr>
        <p:spPr/>
        <p:txBody>
          <a:bodyPr/>
          <a:lstStyle/>
          <a:p>
            <a:r>
              <a:rPr lang="en-US"/>
              <a:t>Using BDD – Creating your Step Definitions – Step 6</a:t>
            </a:r>
          </a:p>
        </p:txBody>
      </p:sp>
      <p:sp>
        <p:nvSpPr>
          <p:cNvPr id="11" name="CaixaDeTexto 10">
            <a:extLst>
              <a:ext uri="{FF2B5EF4-FFF2-40B4-BE49-F238E27FC236}">
                <a16:creationId xmlns:a16="http://schemas.microsoft.com/office/drawing/2014/main" id="{6DE1D3AC-5A1F-41F2-8E2F-1CE5BF617AA6}"/>
              </a:ext>
            </a:extLst>
          </p:cNvPr>
          <p:cNvSpPr txBox="1"/>
          <p:nvPr/>
        </p:nvSpPr>
        <p:spPr>
          <a:xfrm>
            <a:off x="258974" y="3429000"/>
            <a:ext cx="3772475" cy="1789336"/>
          </a:xfrm>
          <a:prstGeom prst="rect">
            <a:avLst/>
          </a:prstGeom>
          <a:noFill/>
        </p:spPr>
        <p:txBody>
          <a:bodyPr wrap="square" lIns="0" tIns="0" rIns="0" bIns="0" rtlCol="0">
            <a:spAutoFit/>
          </a:bodyPr>
          <a:lstStyle/>
          <a:p>
            <a:pPr algn="l">
              <a:lnSpc>
                <a:spcPct val="150000"/>
              </a:lnSpc>
            </a:pPr>
            <a:r>
              <a:rPr lang="en-US" sz="2000">
                <a:solidFill>
                  <a:srgbClr val="FFFFFF"/>
                </a:solidFill>
                <a:effectLst/>
                <a:latin typeface="Segoe UI" panose="020B0502040204020203" pitchFamily="34" charset="0"/>
              </a:rPr>
              <a:t>In the final step, we verify whether the ID provided by the API corresponds to the ID stored in the database.</a:t>
            </a:r>
            <a:endParaRPr lang="en-US" sz="2000"/>
          </a:p>
        </p:txBody>
      </p:sp>
      <p:pic>
        <p:nvPicPr>
          <p:cNvPr id="4" name="Imagem 3">
            <a:extLst>
              <a:ext uri="{FF2B5EF4-FFF2-40B4-BE49-F238E27FC236}">
                <a16:creationId xmlns:a16="http://schemas.microsoft.com/office/drawing/2014/main" id="{9F282929-9C61-376D-F1FF-CE7370CC4CF4}"/>
              </a:ext>
            </a:extLst>
          </p:cNvPr>
          <p:cNvPicPr>
            <a:picLocks noChangeAspect="1"/>
          </p:cNvPicPr>
          <p:nvPr/>
        </p:nvPicPr>
        <p:blipFill>
          <a:blip r:embed="rId2"/>
          <a:stretch>
            <a:fillRect/>
          </a:stretch>
        </p:blipFill>
        <p:spPr>
          <a:xfrm>
            <a:off x="3697939" y="1283812"/>
            <a:ext cx="8390365" cy="1442311"/>
          </a:xfrm>
          <a:prstGeom prst="rect">
            <a:avLst/>
          </a:prstGeom>
        </p:spPr>
      </p:pic>
      <p:pic>
        <p:nvPicPr>
          <p:cNvPr id="7" name="Imagem 6">
            <a:extLst>
              <a:ext uri="{FF2B5EF4-FFF2-40B4-BE49-F238E27FC236}">
                <a16:creationId xmlns:a16="http://schemas.microsoft.com/office/drawing/2014/main" id="{1F7D550E-9BCF-E571-D84C-211F217DC016}"/>
              </a:ext>
            </a:extLst>
          </p:cNvPr>
          <p:cNvPicPr>
            <a:picLocks noChangeAspect="1"/>
          </p:cNvPicPr>
          <p:nvPr/>
        </p:nvPicPr>
        <p:blipFill>
          <a:blip r:embed="rId3"/>
          <a:stretch>
            <a:fillRect/>
          </a:stretch>
        </p:blipFill>
        <p:spPr>
          <a:xfrm>
            <a:off x="4100659" y="3429000"/>
            <a:ext cx="7987645" cy="1950778"/>
          </a:xfrm>
          <a:prstGeom prst="rect">
            <a:avLst/>
          </a:prstGeom>
        </p:spPr>
      </p:pic>
    </p:spTree>
    <p:extLst>
      <p:ext uri="{BB962C8B-B14F-4D97-AF65-F5344CB8AC3E}">
        <p14:creationId xmlns:p14="http://schemas.microsoft.com/office/powerpoint/2010/main" val="88991466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3AF0E06-CD1B-15CB-DBE3-69F8A3C556DC}"/>
              </a:ext>
            </a:extLst>
          </p:cNvPr>
          <p:cNvSpPr>
            <a:spLocks noGrp="1"/>
          </p:cNvSpPr>
          <p:nvPr>
            <p:ph type="title"/>
          </p:nvPr>
        </p:nvSpPr>
        <p:spPr>
          <a:xfrm>
            <a:off x="569911" y="3384610"/>
            <a:ext cx="8193024" cy="615553"/>
          </a:xfrm>
        </p:spPr>
        <p:txBody>
          <a:bodyPr/>
          <a:lstStyle/>
          <a:p>
            <a:r>
              <a:rPr lang="en-US"/>
              <a:t>Checking the Test Results</a:t>
            </a:r>
          </a:p>
        </p:txBody>
      </p:sp>
    </p:spTree>
    <p:extLst>
      <p:ext uri="{BB962C8B-B14F-4D97-AF65-F5344CB8AC3E}">
        <p14:creationId xmlns:p14="http://schemas.microsoft.com/office/powerpoint/2010/main" val="129115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370F3A-B1C6-6ADD-84EB-1FCAF23E21D6}"/>
              </a:ext>
            </a:extLst>
          </p:cNvPr>
          <p:cNvSpPr>
            <a:spLocks noGrp="1"/>
          </p:cNvSpPr>
          <p:nvPr>
            <p:ph type="title"/>
          </p:nvPr>
        </p:nvSpPr>
        <p:spPr/>
        <p:txBody>
          <a:bodyPr/>
          <a:lstStyle/>
          <a:p>
            <a:r>
              <a:rPr lang="en-US"/>
              <a:t>Cucumber Test Report</a:t>
            </a:r>
          </a:p>
        </p:txBody>
      </p:sp>
      <p:sp>
        <p:nvSpPr>
          <p:cNvPr id="3" name="Espaço Reservado para Texto 2">
            <a:extLst>
              <a:ext uri="{FF2B5EF4-FFF2-40B4-BE49-F238E27FC236}">
                <a16:creationId xmlns:a16="http://schemas.microsoft.com/office/drawing/2014/main" id="{E4FB8192-0B6B-FAE2-4BA2-17CE0299DA4F}"/>
              </a:ext>
            </a:extLst>
          </p:cNvPr>
          <p:cNvSpPr>
            <a:spLocks noGrp="1"/>
          </p:cNvSpPr>
          <p:nvPr>
            <p:ph type="body" sz="quarter" idx="12"/>
          </p:nvPr>
        </p:nvSpPr>
        <p:spPr>
          <a:xfrm>
            <a:off x="588262" y="1304764"/>
            <a:ext cx="11324995" cy="866006"/>
          </a:xfrm>
        </p:spPr>
        <p:txBody>
          <a:bodyPr/>
          <a:lstStyle/>
          <a:p>
            <a:pPr marL="0" indent="0">
              <a:buNone/>
            </a:pPr>
            <a:r>
              <a:rPr lang="en-US" sz="2000"/>
              <a:t>After executing the BDD Test, you can check the results directly on the console. You will get the result for each of the steps and also a summary of all the test scenarios</a:t>
            </a:r>
          </a:p>
        </p:txBody>
      </p:sp>
      <p:pic>
        <p:nvPicPr>
          <p:cNvPr id="5" name="Imagem 4">
            <a:extLst>
              <a:ext uri="{FF2B5EF4-FFF2-40B4-BE49-F238E27FC236}">
                <a16:creationId xmlns:a16="http://schemas.microsoft.com/office/drawing/2014/main" id="{BF0A3CC5-4282-2E63-71CC-6FF5103C28C8}"/>
              </a:ext>
            </a:extLst>
          </p:cNvPr>
          <p:cNvPicPr>
            <a:picLocks noChangeAspect="1"/>
          </p:cNvPicPr>
          <p:nvPr/>
        </p:nvPicPr>
        <p:blipFill>
          <a:blip r:embed="rId2"/>
          <a:stretch>
            <a:fillRect/>
          </a:stretch>
        </p:blipFill>
        <p:spPr>
          <a:xfrm>
            <a:off x="484828" y="2865346"/>
            <a:ext cx="11428429" cy="2610917"/>
          </a:xfrm>
          <a:prstGeom prst="rect">
            <a:avLst/>
          </a:prstGeom>
        </p:spPr>
      </p:pic>
    </p:spTree>
    <p:extLst>
      <p:ext uri="{BB962C8B-B14F-4D97-AF65-F5344CB8AC3E}">
        <p14:creationId xmlns:p14="http://schemas.microsoft.com/office/powerpoint/2010/main" val="60614101"/>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2D66A-75E2-1602-46CC-386D36A18EE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79A8416-CE84-F19D-06E8-27D71C605A62}"/>
              </a:ext>
            </a:extLst>
          </p:cNvPr>
          <p:cNvSpPr>
            <a:spLocks noGrp="1"/>
          </p:cNvSpPr>
          <p:nvPr>
            <p:ph type="title"/>
          </p:nvPr>
        </p:nvSpPr>
        <p:spPr/>
        <p:txBody>
          <a:bodyPr/>
          <a:lstStyle/>
          <a:p>
            <a:r>
              <a:rPr lang="en-US"/>
              <a:t>Cucumber Test Report</a:t>
            </a:r>
          </a:p>
        </p:txBody>
      </p:sp>
      <p:sp>
        <p:nvSpPr>
          <p:cNvPr id="3" name="Espaço Reservado para Texto 2">
            <a:extLst>
              <a:ext uri="{FF2B5EF4-FFF2-40B4-BE49-F238E27FC236}">
                <a16:creationId xmlns:a16="http://schemas.microsoft.com/office/drawing/2014/main" id="{52C52CA7-3901-42DC-7020-C06A6AC25B6D}"/>
              </a:ext>
            </a:extLst>
          </p:cNvPr>
          <p:cNvSpPr>
            <a:spLocks noGrp="1"/>
          </p:cNvSpPr>
          <p:nvPr>
            <p:ph type="body" sz="quarter" idx="12"/>
          </p:nvPr>
        </p:nvSpPr>
        <p:spPr>
          <a:xfrm>
            <a:off x="588262" y="2238017"/>
            <a:ext cx="4162846" cy="2712666"/>
          </a:xfrm>
        </p:spPr>
        <p:txBody>
          <a:bodyPr/>
          <a:lstStyle/>
          <a:p>
            <a:pPr marL="0" indent="0" algn="l" rtl="0" eaLnBrk="1" latinLnBrk="0" hangingPunct="1">
              <a:lnSpc>
                <a:spcPct val="150000"/>
              </a:lnSpc>
              <a:buNone/>
            </a:pPr>
            <a:r>
              <a:rPr lang="en-US" sz="2000">
                <a:solidFill>
                  <a:srgbClr val="FFFFFF"/>
                </a:solidFill>
                <a:effectLst/>
                <a:latin typeface="Segoe UI" panose="020B0502040204020203" pitchFamily="34" charset="0"/>
              </a:rPr>
              <a:t>It is also possible to create an HTML Report that displays details for every test scenario and step.</a:t>
            </a:r>
          </a:p>
          <a:p>
            <a:pPr marL="0" indent="0" algn="l" rtl="0" eaLnBrk="1" latinLnBrk="0" hangingPunct="1">
              <a:lnSpc>
                <a:spcPct val="150000"/>
              </a:lnSpc>
              <a:buNone/>
            </a:pPr>
            <a:endParaRPr lang="en-US" sz="2000">
              <a:solidFill>
                <a:srgbClr val="FFFFFF"/>
              </a:solidFill>
              <a:effectLst/>
              <a:latin typeface="Segoe UI" panose="020B0502040204020203" pitchFamily="34" charset="0"/>
            </a:endParaRPr>
          </a:p>
          <a:p>
            <a:pPr marL="0" indent="0" algn="l" rtl="0" eaLnBrk="1" latinLnBrk="0" hangingPunct="1">
              <a:lnSpc>
                <a:spcPct val="150000"/>
              </a:lnSpc>
              <a:buNone/>
            </a:pPr>
            <a:r>
              <a:rPr lang="en-US" sz="2000">
                <a:solidFill>
                  <a:srgbClr val="FFFFFF"/>
                </a:solidFill>
                <a:effectLst/>
                <a:latin typeface="Segoe UI" panose="020B0502040204020203" pitchFamily="34" charset="0"/>
              </a:rPr>
              <a:t>Additionally, you have the option to filter results by text or tags.</a:t>
            </a:r>
            <a:endParaRPr lang="en-US" sz="2000"/>
          </a:p>
        </p:txBody>
      </p:sp>
      <p:pic>
        <p:nvPicPr>
          <p:cNvPr id="6" name="Imagem 5">
            <a:extLst>
              <a:ext uri="{FF2B5EF4-FFF2-40B4-BE49-F238E27FC236}">
                <a16:creationId xmlns:a16="http://schemas.microsoft.com/office/drawing/2014/main" id="{159906D2-16A0-7B20-9B50-8C086054FBD4}"/>
              </a:ext>
            </a:extLst>
          </p:cNvPr>
          <p:cNvPicPr>
            <a:picLocks noChangeAspect="1"/>
          </p:cNvPicPr>
          <p:nvPr/>
        </p:nvPicPr>
        <p:blipFill>
          <a:blip r:embed="rId2"/>
          <a:stretch>
            <a:fillRect/>
          </a:stretch>
        </p:blipFill>
        <p:spPr>
          <a:xfrm>
            <a:off x="4985755" y="892993"/>
            <a:ext cx="7018581" cy="5858759"/>
          </a:xfrm>
          <a:prstGeom prst="rect">
            <a:avLst/>
          </a:prstGeom>
        </p:spPr>
      </p:pic>
    </p:spTree>
    <p:extLst>
      <p:ext uri="{BB962C8B-B14F-4D97-AF65-F5344CB8AC3E}">
        <p14:creationId xmlns:p14="http://schemas.microsoft.com/office/powerpoint/2010/main" val="4175669562"/>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DEDB7-4537-AB6E-2B62-652D0F6FF98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34126F-1236-5AFE-CCAB-91D4366D577C}"/>
              </a:ext>
            </a:extLst>
          </p:cNvPr>
          <p:cNvSpPr>
            <a:spLocks noGrp="1"/>
          </p:cNvSpPr>
          <p:nvPr>
            <p:ph type="title"/>
          </p:nvPr>
        </p:nvSpPr>
        <p:spPr/>
        <p:txBody>
          <a:bodyPr/>
          <a:lstStyle/>
          <a:p>
            <a:r>
              <a:rPr lang="en-US"/>
              <a:t>Cucumber Test Report</a:t>
            </a:r>
          </a:p>
        </p:txBody>
      </p:sp>
      <p:sp>
        <p:nvSpPr>
          <p:cNvPr id="3" name="Espaço Reservado para Texto 2">
            <a:extLst>
              <a:ext uri="{FF2B5EF4-FFF2-40B4-BE49-F238E27FC236}">
                <a16:creationId xmlns:a16="http://schemas.microsoft.com/office/drawing/2014/main" id="{AD219F87-6DE4-6A01-3EE1-A50A61485E1B}"/>
              </a:ext>
            </a:extLst>
          </p:cNvPr>
          <p:cNvSpPr>
            <a:spLocks noGrp="1"/>
          </p:cNvSpPr>
          <p:nvPr>
            <p:ph type="body" sz="quarter" idx="12"/>
          </p:nvPr>
        </p:nvSpPr>
        <p:spPr>
          <a:xfrm>
            <a:off x="588262" y="2794199"/>
            <a:ext cx="4162846" cy="1789336"/>
          </a:xfrm>
        </p:spPr>
        <p:txBody>
          <a:bodyPr/>
          <a:lstStyle/>
          <a:p>
            <a:pPr marL="0" indent="0">
              <a:buNone/>
            </a:pPr>
            <a:r>
              <a:rPr lang="en-US" sz="2000"/>
              <a:t>Results can be exported to a JSON file, allowing you to build custom handlers tailored to your specific needs.</a:t>
            </a:r>
          </a:p>
        </p:txBody>
      </p:sp>
      <p:pic>
        <p:nvPicPr>
          <p:cNvPr id="5" name="Imagem 4">
            <a:extLst>
              <a:ext uri="{FF2B5EF4-FFF2-40B4-BE49-F238E27FC236}">
                <a16:creationId xmlns:a16="http://schemas.microsoft.com/office/drawing/2014/main" id="{173D9B95-F686-FA21-B573-85398D96DD73}"/>
              </a:ext>
            </a:extLst>
          </p:cNvPr>
          <p:cNvPicPr>
            <a:picLocks noChangeAspect="1"/>
          </p:cNvPicPr>
          <p:nvPr/>
        </p:nvPicPr>
        <p:blipFill>
          <a:blip r:embed="rId2"/>
          <a:stretch>
            <a:fillRect/>
          </a:stretch>
        </p:blipFill>
        <p:spPr>
          <a:xfrm>
            <a:off x="4939645" y="1475525"/>
            <a:ext cx="7030303" cy="4589869"/>
          </a:xfrm>
          <a:prstGeom prst="rect">
            <a:avLst/>
          </a:prstGeom>
        </p:spPr>
      </p:pic>
    </p:spTree>
    <p:extLst>
      <p:ext uri="{BB962C8B-B14F-4D97-AF65-F5344CB8AC3E}">
        <p14:creationId xmlns:p14="http://schemas.microsoft.com/office/powerpoint/2010/main" val="1564489977"/>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EE18B56-1DD8-BD48-729F-E7B998B47AAA}"/>
              </a:ext>
            </a:extLst>
          </p:cNvPr>
          <p:cNvSpPr>
            <a:spLocks noGrp="1"/>
          </p:cNvSpPr>
          <p:nvPr>
            <p:ph type="title"/>
          </p:nvPr>
        </p:nvSpPr>
        <p:spPr>
          <a:xfrm>
            <a:off x="569911" y="3384610"/>
            <a:ext cx="8193024" cy="615553"/>
          </a:xfrm>
        </p:spPr>
        <p:txBody>
          <a:bodyPr/>
          <a:lstStyle/>
          <a:p>
            <a:r>
              <a:rPr lang="en-US"/>
              <a:t>Step Parameters</a:t>
            </a:r>
          </a:p>
        </p:txBody>
      </p:sp>
    </p:spTree>
    <p:extLst>
      <p:ext uri="{BB962C8B-B14F-4D97-AF65-F5344CB8AC3E}">
        <p14:creationId xmlns:p14="http://schemas.microsoft.com/office/powerpoint/2010/main" val="353185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6F6E43B-8F04-5750-8C39-A86D52EC99E1}"/>
              </a:ext>
            </a:extLst>
          </p:cNvPr>
          <p:cNvSpPr>
            <a:spLocks noGrp="1"/>
          </p:cNvSpPr>
          <p:nvPr>
            <p:ph type="title"/>
          </p:nvPr>
        </p:nvSpPr>
        <p:spPr/>
        <p:txBody>
          <a:bodyPr/>
          <a:lstStyle/>
          <a:p>
            <a:r>
              <a:rPr lang="en-US"/>
              <a:t>Step Parameters</a:t>
            </a:r>
          </a:p>
        </p:txBody>
      </p:sp>
      <p:sp>
        <p:nvSpPr>
          <p:cNvPr id="7" name="Espaço Reservado para Texto 6">
            <a:extLst>
              <a:ext uri="{FF2B5EF4-FFF2-40B4-BE49-F238E27FC236}">
                <a16:creationId xmlns:a16="http://schemas.microsoft.com/office/drawing/2014/main" id="{FFE85E70-56FC-9596-4559-71B7067D6B78}"/>
              </a:ext>
            </a:extLst>
          </p:cNvPr>
          <p:cNvSpPr>
            <a:spLocks noGrp="1"/>
          </p:cNvSpPr>
          <p:nvPr>
            <p:ph type="body" sz="quarter" idx="12"/>
          </p:nvPr>
        </p:nvSpPr>
        <p:spPr>
          <a:xfrm>
            <a:off x="588261" y="1203171"/>
            <a:ext cx="11402633" cy="1610377"/>
          </a:xfrm>
        </p:spPr>
        <p:txBody>
          <a:bodyPr/>
          <a:lstStyle/>
          <a:p>
            <a:pPr marL="0" indent="0">
              <a:buNone/>
            </a:pPr>
            <a:r>
              <a:rPr lang="en-US" sz="1800"/>
              <a:t>When writing tests, you may reach a point where the same action needs to be performed with different input values. In such cases, step parameters are useful—they allow you to define the step just once, while customizing its behavior through different values specified in the feature file</a:t>
            </a:r>
          </a:p>
        </p:txBody>
      </p:sp>
      <p:pic>
        <p:nvPicPr>
          <p:cNvPr id="9" name="Imagem 8">
            <a:extLst>
              <a:ext uri="{FF2B5EF4-FFF2-40B4-BE49-F238E27FC236}">
                <a16:creationId xmlns:a16="http://schemas.microsoft.com/office/drawing/2014/main" id="{2A7D7B35-E8AE-8550-F2D3-346DADD69B36}"/>
              </a:ext>
            </a:extLst>
          </p:cNvPr>
          <p:cNvPicPr>
            <a:picLocks noChangeAspect="1"/>
          </p:cNvPicPr>
          <p:nvPr/>
        </p:nvPicPr>
        <p:blipFill>
          <a:blip r:embed="rId2"/>
          <a:srcRect l="1701" t="16591" r="3350" b="66216"/>
          <a:stretch>
            <a:fillRect/>
          </a:stretch>
        </p:blipFill>
        <p:spPr>
          <a:xfrm>
            <a:off x="201106" y="2709853"/>
            <a:ext cx="11576115" cy="207390"/>
          </a:xfrm>
          <a:prstGeom prst="rect">
            <a:avLst/>
          </a:prstGeom>
        </p:spPr>
      </p:pic>
      <p:pic>
        <p:nvPicPr>
          <p:cNvPr id="11" name="Imagem 10">
            <a:extLst>
              <a:ext uri="{FF2B5EF4-FFF2-40B4-BE49-F238E27FC236}">
                <a16:creationId xmlns:a16="http://schemas.microsoft.com/office/drawing/2014/main" id="{BB1C295B-FD61-42F2-AFCC-76C896ADF055}"/>
              </a:ext>
            </a:extLst>
          </p:cNvPr>
          <p:cNvPicPr>
            <a:picLocks noChangeAspect="1"/>
          </p:cNvPicPr>
          <p:nvPr/>
        </p:nvPicPr>
        <p:blipFill>
          <a:blip r:embed="rId3"/>
          <a:stretch>
            <a:fillRect/>
          </a:stretch>
        </p:blipFill>
        <p:spPr>
          <a:xfrm>
            <a:off x="588261" y="3111942"/>
            <a:ext cx="10843967" cy="3508682"/>
          </a:xfrm>
          <a:prstGeom prst="rect">
            <a:avLst/>
          </a:prstGeom>
        </p:spPr>
      </p:pic>
    </p:spTree>
    <p:extLst>
      <p:ext uri="{BB962C8B-B14F-4D97-AF65-F5344CB8AC3E}">
        <p14:creationId xmlns:p14="http://schemas.microsoft.com/office/powerpoint/2010/main" val="15099881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64F40-C603-11C0-FFA3-4154059F63BE}"/>
              </a:ext>
            </a:extLst>
          </p:cNvPr>
          <p:cNvSpPr>
            <a:spLocks noGrp="1"/>
          </p:cNvSpPr>
          <p:nvPr>
            <p:ph type="title"/>
          </p:nvPr>
        </p:nvSpPr>
        <p:spPr/>
        <p:txBody>
          <a:bodyPr/>
          <a:lstStyle/>
          <a:p>
            <a:r>
              <a:rPr lang="en-US"/>
              <a:t>When should I test my Software?</a:t>
            </a:r>
          </a:p>
        </p:txBody>
      </p:sp>
      <p:sp>
        <p:nvSpPr>
          <p:cNvPr id="3" name="Content Placeholder 2">
            <a:extLst>
              <a:ext uri="{FF2B5EF4-FFF2-40B4-BE49-F238E27FC236}">
                <a16:creationId xmlns:a16="http://schemas.microsoft.com/office/drawing/2014/main" id="{C3B2F380-9004-CA0A-FCCC-DE2C08E7E6DF}"/>
              </a:ext>
            </a:extLst>
          </p:cNvPr>
          <p:cNvSpPr>
            <a:spLocks noGrp="1"/>
          </p:cNvSpPr>
          <p:nvPr>
            <p:ph idx="1"/>
          </p:nvPr>
        </p:nvSpPr>
        <p:spPr>
          <a:xfrm>
            <a:off x="584200" y="1591056"/>
            <a:ext cx="10426700" cy="3791649"/>
          </a:xfrm>
        </p:spPr>
        <p:txBody>
          <a:bodyPr vert="horz" lIns="91440" tIns="45720" rIns="91440" bIns="45720" rtlCol="0" anchor="t">
            <a:noAutofit/>
          </a:bodyPr>
          <a:lstStyle/>
          <a:p>
            <a:pPr marL="0" indent="0" algn="l" rtl="0" eaLnBrk="1" latinLnBrk="0" hangingPunct="1">
              <a:spcBef>
                <a:spcPts val="384"/>
              </a:spcBef>
              <a:buNone/>
            </a:pPr>
            <a:r>
              <a:rPr lang="en-US" sz="1600">
                <a:solidFill>
                  <a:srgbClr val="FFFFFF"/>
                </a:solidFill>
                <a:effectLst/>
                <a:latin typeface="Segoe UI" panose="020B0502040204020203" pitchFamily="34" charset="0"/>
              </a:rPr>
              <a:t>Testing actually begins long before coding starts; it starts during the requirements gathering phase.</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a:t>
            </a:r>
          </a:p>
          <a:p>
            <a:pPr marL="0" indent="0" algn="l" rtl="0" eaLnBrk="1" latinLnBrk="0" hangingPunct="1">
              <a:spcBef>
                <a:spcPts val="384"/>
              </a:spcBef>
              <a:buNone/>
            </a:pPr>
            <a:r>
              <a:rPr lang="en-US" sz="1600">
                <a:solidFill>
                  <a:srgbClr val="FFFFFF"/>
                </a:solidFill>
                <a:effectLst/>
                <a:latin typeface="Segoe UI" panose="020B0502040204020203" pitchFamily="34" charset="0"/>
              </a:rPr>
              <a:t>Prior to writing any code, it is crucial to plan how the feature will be tested.</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a:t>
            </a:r>
          </a:p>
          <a:p>
            <a:pPr marL="0" indent="0" algn="l" rtl="0" eaLnBrk="1" latinLnBrk="0" hangingPunct="1">
              <a:spcBef>
                <a:spcPts val="384"/>
              </a:spcBef>
              <a:buNone/>
            </a:pPr>
            <a:r>
              <a:rPr lang="en-US" sz="1600">
                <a:solidFill>
                  <a:srgbClr val="FFFFFF"/>
                </a:solidFill>
                <a:effectLst/>
                <a:latin typeface="Segoe UI" panose="020B0502040204020203" pitchFamily="34" charset="0"/>
              </a:rPr>
              <a:t>Testing should be incorporated throughout all phases of the software development lifecycle, from the IDE environment through to production deployment.</a:t>
            </a:r>
          </a:p>
          <a:p>
            <a:pPr marL="0" indent="0" algn="l" rtl="0" eaLnBrk="1" latinLnBrk="0" hangingPunct="1">
              <a:spcBef>
                <a:spcPts val="384"/>
              </a:spcBef>
              <a:buNone/>
            </a:pPr>
            <a:br>
              <a:rPr lang="en-US" sz="1600">
                <a:solidFill>
                  <a:srgbClr val="FFFFFF"/>
                </a:solidFill>
                <a:effectLst/>
                <a:latin typeface="Segoe UI" panose="020B0502040204020203" pitchFamily="34" charset="0"/>
              </a:rPr>
            </a:br>
            <a:br>
              <a:rPr lang="en-US" sz="1600">
                <a:solidFill>
                  <a:srgbClr val="FFFFFF"/>
                </a:solidFill>
                <a:effectLst/>
                <a:latin typeface="Segoe UI" panose="020B0502040204020203" pitchFamily="34" charset="0"/>
              </a:rPr>
            </a:br>
            <a:r>
              <a:rPr lang="en-US" sz="1600">
                <a:solidFill>
                  <a:srgbClr val="FFFFFF"/>
                </a:solidFill>
                <a:effectLst/>
                <a:latin typeface="Segoe UI" panose="020B0502040204020203" pitchFamily="34" charset="0"/>
              </a:rPr>
              <a:t>Identifying problems early is essential.</a:t>
            </a:r>
            <a:endParaRPr lang="en-US"/>
          </a:p>
        </p:txBody>
      </p:sp>
    </p:spTree>
    <p:extLst>
      <p:ext uri="{BB962C8B-B14F-4D97-AF65-F5344CB8AC3E}">
        <p14:creationId xmlns:p14="http://schemas.microsoft.com/office/powerpoint/2010/main" val="354229261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5A631-33E1-00F6-AEF6-3FFD01DD6F61}"/>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D54CD659-EF93-81E2-EC60-EE4A56E5733D}"/>
              </a:ext>
            </a:extLst>
          </p:cNvPr>
          <p:cNvSpPr>
            <a:spLocks noGrp="1"/>
          </p:cNvSpPr>
          <p:nvPr>
            <p:ph type="title"/>
          </p:nvPr>
        </p:nvSpPr>
        <p:spPr/>
        <p:txBody>
          <a:bodyPr/>
          <a:lstStyle/>
          <a:p>
            <a:r>
              <a:rPr lang="en-US"/>
              <a:t>Step Parameters</a:t>
            </a:r>
          </a:p>
        </p:txBody>
      </p:sp>
      <p:sp>
        <p:nvSpPr>
          <p:cNvPr id="7" name="Espaço Reservado para Texto 6">
            <a:extLst>
              <a:ext uri="{FF2B5EF4-FFF2-40B4-BE49-F238E27FC236}">
                <a16:creationId xmlns:a16="http://schemas.microsoft.com/office/drawing/2014/main" id="{CD3DA950-ECA7-F9C3-3F25-6D2AC56AB122}"/>
              </a:ext>
            </a:extLst>
          </p:cNvPr>
          <p:cNvSpPr>
            <a:spLocks noGrp="1"/>
          </p:cNvSpPr>
          <p:nvPr>
            <p:ph type="body" sz="quarter" idx="12"/>
          </p:nvPr>
        </p:nvSpPr>
        <p:spPr>
          <a:xfrm>
            <a:off x="588261" y="1203171"/>
            <a:ext cx="11402633" cy="363882"/>
          </a:xfrm>
        </p:spPr>
        <p:txBody>
          <a:bodyPr/>
          <a:lstStyle/>
          <a:p>
            <a:pPr marL="0" indent="0">
              <a:buNone/>
            </a:pPr>
            <a:r>
              <a:rPr lang="en-US" sz="1800"/>
              <a:t>Now we can cover two scenarios and reuse 3 steps, allowing us to scale and avoid duplicated code</a:t>
            </a:r>
          </a:p>
        </p:txBody>
      </p:sp>
      <p:pic>
        <p:nvPicPr>
          <p:cNvPr id="3" name="Imagem 2">
            <a:extLst>
              <a:ext uri="{FF2B5EF4-FFF2-40B4-BE49-F238E27FC236}">
                <a16:creationId xmlns:a16="http://schemas.microsoft.com/office/drawing/2014/main" id="{AA8183C6-E386-8964-CFC2-FE2468A0E157}"/>
              </a:ext>
            </a:extLst>
          </p:cNvPr>
          <p:cNvPicPr>
            <a:picLocks noChangeAspect="1"/>
          </p:cNvPicPr>
          <p:nvPr/>
        </p:nvPicPr>
        <p:blipFill>
          <a:blip r:embed="rId2"/>
          <a:stretch>
            <a:fillRect/>
          </a:stretch>
        </p:blipFill>
        <p:spPr>
          <a:xfrm>
            <a:off x="307942" y="2212942"/>
            <a:ext cx="11576116" cy="2208307"/>
          </a:xfrm>
          <a:prstGeom prst="rect">
            <a:avLst/>
          </a:prstGeom>
        </p:spPr>
      </p:pic>
    </p:spTree>
    <p:extLst>
      <p:ext uri="{BB962C8B-B14F-4D97-AF65-F5344CB8AC3E}">
        <p14:creationId xmlns:p14="http://schemas.microsoft.com/office/powerpoint/2010/main" val="262430217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C80EDD-3ADB-8156-6317-05CCA75CC801}"/>
              </a:ext>
            </a:extLst>
          </p:cNvPr>
          <p:cNvSpPr>
            <a:spLocks noGrp="1"/>
          </p:cNvSpPr>
          <p:nvPr>
            <p:ph type="title"/>
          </p:nvPr>
        </p:nvSpPr>
        <p:spPr/>
        <p:txBody>
          <a:bodyPr/>
          <a:lstStyle/>
          <a:p>
            <a:r>
              <a:rPr lang="en-US"/>
              <a:t>Step Parameters</a:t>
            </a:r>
          </a:p>
        </p:txBody>
      </p:sp>
      <p:sp>
        <p:nvSpPr>
          <p:cNvPr id="3" name="Espaço Reservado para Texto 2">
            <a:extLst>
              <a:ext uri="{FF2B5EF4-FFF2-40B4-BE49-F238E27FC236}">
                <a16:creationId xmlns:a16="http://schemas.microsoft.com/office/drawing/2014/main" id="{A1C445BE-2999-7FC1-FE31-FF5166D09B41}"/>
              </a:ext>
            </a:extLst>
          </p:cNvPr>
          <p:cNvSpPr>
            <a:spLocks noGrp="1"/>
          </p:cNvSpPr>
          <p:nvPr>
            <p:ph type="body" sz="quarter" idx="12"/>
          </p:nvPr>
        </p:nvSpPr>
        <p:spPr>
          <a:xfrm>
            <a:off x="350294" y="1058300"/>
            <a:ext cx="8193024" cy="363882"/>
          </a:xfrm>
        </p:spPr>
        <p:txBody>
          <a:bodyPr/>
          <a:lstStyle/>
          <a:p>
            <a:pPr marL="0" indent="0">
              <a:buNone/>
            </a:pPr>
            <a:r>
              <a:rPr lang="en-US" sz="1800"/>
              <a:t>We can also have parameters as a table</a:t>
            </a:r>
          </a:p>
        </p:txBody>
      </p:sp>
      <p:pic>
        <p:nvPicPr>
          <p:cNvPr id="5" name="Imagem 4">
            <a:extLst>
              <a:ext uri="{FF2B5EF4-FFF2-40B4-BE49-F238E27FC236}">
                <a16:creationId xmlns:a16="http://schemas.microsoft.com/office/drawing/2014/main" id="{AA201643-FD20-AFDA-891C-4E96D51D308A}"/>
              </a:ext>
            </a:extLst>
          </p:cNvPr>
          <p:cNvPicPr>
            <a:picLocks noChangeAspect="1"/>
          </p:cNvPicPr>
          <p:nvPr/>
        </p:nvPicPr>
        <p:blipFill>
          <a:blip r:embed="rId2"/>
          <a:stretch>
            <a:fillRect/>
          </a:stretch>
        </p:blipFill>
        <p:spPr>
          <a:xfrm>
            <a:off x="350294" y="1556558"/>
            <a:ext cx="8668960" cy="762106"/>
          </a:xfrm>
          <a:prstGeom prst="rect">
            <a:avLst/>
          </a:prstGeom>
        </p:spPr>
      </p:pic>
      <p:pic>
        <p:nvPicPr>
          <p:cNvPr id="7" name="Imagem 6">
            <a:extLst>
              <a:ext uri="{FF2B5EF4-FFF2-40B4-BE49-F238E27FC236}">
                <a16:creationId xmlns:a16="http://schemas.microsoft.com/office/drawing/2014/main" id="{57CA39FE-2C7D-22E2-65F2-A250965C9F4D}"/>
              </a:ext>
            </a:extLst>
          </p:cNvPr>
          <p:cNvPicPr>
            <a:picLocks noChangeAspect="1"/>
          </p:cNvPicPr>
          <p:nvPr/>
        </p:nvPicPr>
        <p:blipFill>
          <a:blip r:embed="rId3"/>
          <a:stretch>
            <a:fillRect/>
          </a:stretch>
        </p:blipFill>
        <p:spPr>
          <a:xfrm>
            <a:off x="350294" y="2376804"/>
            <a:ext cx="10240804" cy="704948"/>
          </a:xfrm>
          <a:prstGeom prst="rect">
            <a:avLst/>
          </a:prstGeom>
        </p:spPr>
      </p:pic>
      <p:sp>
        <p:nvSpPr>
          <p:cNvPr id="8" name="Espaço Reservado para Texto 2">
            <a:extLst>
              <a:ext uri="{FF2B5EF4-FFF2-40B4-BE49-F238E27FC236}">
                <a16:creationId xmlns:a16="http://schemas.microsoft.com/office/drawing/2014/main" id="{FB484C5E-812C-D0F3-B26F-FED586F0BACF}"/>
              </a:ext>
            </a:extLst>
          </p:cNvPr>
          <p:cNvSpPr txBox="1">
            <a:spLocks/>
          </p:cNvSpPr>
          <p:nvPr/>
        </p:nvSpPr>
        <p:spPr>
          <a:xfrm>
            <a:off x="350294" y="3247059"/>
            <a:ext cx="8193024" cy="363882"/>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sz="1800"/>
              <a:t>Or a huge amount of text</a:t>
            </a:r>
          </a:p>
        </p:txBody>
      </p:sp>
      <p:pic>
        <p:nvPicPr>
          <p:cNvPr id="10" name="Imagem 9">
            <a:extLst>
              <a:ext uri="{FF2B5EF4-FFF2-40B4-BE49-F238E27FC236}">
                <a16:creationId xmlns:a16="http://schemas.microsoft.com/office/drawing/2014/main" id="{EFFF1E1F-8A63-98C3-5EBB-5EFD49503A9C}"/>
              </a:ext>
            </a:extLst>
          </p:cNvPr>
          <p:cNvPicPr>
            <a:picLocks noChangeAspect="1"/>
          </p:cNvPicPr>
          <p:nvPr/>
        </p:nvPicPr>
        <p:blipFill>
          <a:blip r:embed="rId4"/>
          <a:stretch>
            <a:fillRect/>
          </a:stretch>
        </p:blipFill>
        <p:spPr>
          <a:xfrm>
            <a:off x="350294" y="3776248"/>
            <a:ext cx="7017922" cy="2754148"/>
          </a:xfrm>
          <a:prstGeom prst="rect">
            <a:avLst/>
          </a:prstGeom>
        </p:spPr>
      </p:pic>
    </p:spTree>
    <p:extLst>
      <p:ext uri="{BB962C8B-B14F-4D97-AF65-F5344CB8AC3E}">
        <p14:creationId xmlns:p14="http://schemas.microsoft.com/office/powerpoint/2010/main" val="2127921509"/>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931BCFC-F1D8-4604-3A54-D7892C46B875}"/>
              </a:ext>
            </a:extLst>
          </p:cNvPr>
          <p:cNvSpPr>
            <a:spLocks noGrp="1"/>
          </p:cNvSpPr>
          <p:nvPr>
            <p:ph type="title"/>
          </p:nvPr>
        </p:nvSpPr>
        <p:spPr>
          <a:xfrm>
            <a:off x="569911" y="2769057"/>
            <a:ext cx="8193024" cy="1231106"/>
          </a:xfrm>
        </p:spPr>
        <p:txBody>
          <a:bodyPr/>
          <a:lstStyle/>
          <a:p>
            <a:r>
              <a:rPr lang="en-US"/>
              <a:t>What kind of wording should I use in my feature files?</a:t>
            </a:r>
          </a:p>
        </p:txBody>
      </p:sp>
    </p:spTree>
    <p:extLst>
      <p:ext uri="{BB962C8B-B14F-4D97-AF65-F5344CB8AC3E}">
        <p14:creationId xmlns:p14="http://schemas.microsoft.com/office/powerpoint/2010/main" val="331458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A86B7-FD16-33DB-B173-69A28F3AA779}"/>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8D2E668E-5DA9-23CF-CF82-4CB18B4B56ED}"/>
              </a:ext>
            </a:extLst>
          </p:cNvPr>
          <p:cNvSpPr>
            <a:spLocks noGrp="1"/>
          </p:cNvSpPr>
          <p:nvPr>
            <p:ph type="title"/>
          </p:nvPr>
        </p:nvSpPr>
        <p:spPr/>
        <p:txBody>
          <a:bodyPr/>
          <a:lstStyle/>
          <a:p>
            <a:r>
              <a:rPr lang="en-US"/>
              <a:t>How should I write my feature files</a:t>
            </a:r>
          </a:p>
        </p:txBody>
      </p:sp>
      <p:sp>
        <p:nvSpPr>
          <p:cNvPr id="7" name="Espaço Reservado para Texto 6">
            <a:extLst>
              <a:ext uri="{FF2B5EF4-FFF2-40B4-BE49-F238E27FC236}">
                <a16:creationId xmlns:a16="http://schemas.microsoft.com/office/drawing/2014/main" id="{7D448D9D-A2F0-0580-BB8D-DD85F8154463}"/>
              </a:ext>
            </a:extLst>
          </p:cNvPr>
          <p:cNvSpPr>
            <a:spLocks noGrp="1"/>
          </p:cNvSpPr>
          <p:nvPr>
            <p:ph type="body" sz="quarter" idx="12"/>
          </p:nvPr>
        </p:nvSpPr>
        <p:spPr>
          <a:xfrm>
            <a:off x="588262" y="1184318"/>
            <a:ext cx="11303001" cy="3278141"/>
          </a:xfrm>
        </p:spPr>
        <p:txBody>
          <a:bodyPr/>
          <a:lstStyle/>
          <a:p>
            <a:pPr marL="0" indent="0">
              <a:buNone/>
            </a:pPr>
            <a:r>
              <a:rPr lang="en-US" sz="1600"/>
              <a:t>There’s no single correct approach to writing feature files—you can keep them simple and non-technical, or dive into a highly technical style. Let’s explore a few examples.</a:t>
            </a:r>
          </a:p>
          <a:p>
            <a:pPr marL="0" indent="0">
              <a:buNone/>
            </a:pPr>
            <a:endParaRPr lang="en-US" sz="1600"/>
          </a:p>
          <a:p>
            <a:pPr marL="0" indent="0">
              <a:buNone/>
            </a:pPr>
            <a:r>
              <a:rPr lang="en-US" sz="1600"/>
              <a:t>On the example below, we use a nontechnical vocabulary, which can be easier to read, but can lead to some information to be unclear.</a:t>
            </a:r>
          </a:p>
          <a:p>
            <a:pPr marL="0" indent="0">
              <a:buNone/>
            </a:pPr>
            <a:endParaRPr lang="en-US" sz="1600"/>
          </a:p>
          <a:p>
            <a:pPr marL="0" indent="0">
              <a:buNone/>
            </a:pPr>
            <a:r>
              <a:rPr lang="en-US" sz="1600"/>
              <a:t>Like: </a:t>
            </a:r>
          </a:p>
          <a:p>
            <a:pPr marL="0" indent="0">
              <a:buNone/>
            </a:pPr>
            <a:r>
              <a:rPr lang="en-US" sz="1600"/>
              <a:t>“What is the definition of a valid product?”</a:t>
            </a:r>
          </a:p>
          <a:p>
            <a:pPr marL="0" indent="0">
              <a:buNone/>
            </a:pPr>
            <a:r>
              <a:rPr lang="en-US" sz="1600"/>
              <a:t>“What is exactly the action to add product to the cart?”</a:t>
            </a:r>
          </a:p>
        </p:txBody>
      </p:sp>
      <p:pic>
        <p:nvPicPr>
          <p:cNvPr id="9" name="Imagem 8">
            <a:extLst>
              <a:ext uri="{FF2B5EF4-FFF2-40B4-BE49-F238E27FC236}">
                <a16:creationId xmlns:a16="http://schemas.microsoft.com/office/drawing/2014/main" id="{E5FC24CA-AF47-E8D9-19F2-8007292E86EE}"/>
              </a:ext>
            </a:extLst>
          </p:cNvPr>
          <p:cNvPicPr>
            <a:picLocks noChangeAspect="1"/>
          </p:cNvPicPr>
          <p:nvPr/>
        </p:nvPicPr>
        <p:blipFill>
          <a:blip r:embed="rId2"/>
          <a:stretch>
            <a:fillRect/>
          </a:stretch>
        </p:blipFill>
        <p:spPr>
          <a:xfrm>
            <a:off x="452668" y="4681511"/>
            <a:ext cx="11286663" cy="1984342"/>
          </a:xfrm>
          <a:prstGeom prst="rect">
            <a:avLst/>
          </a:prstGeom>
        </p:spPr>
      </p:pic>
    </p:spTree>
    <p:extLst>
      <p:ext uri="{BB962C8B-B14F-4D97-AF65-F5344CB8AC3E}">
        <p14:creationId xmlns:p14="http://schemas.microsoft.com/office/powerpoint/2010/main" val="3946850922"/>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3F267CC-3D69-800F-4A5F-C040E496C132}"/>
              </a:ext>
            </a:extLst>
          </p:cNvPr>
          <p:cNvSpPr>
            <a:spLocks noGrp="1"/>
          </p:cNvSpPr>
          <p:nvPr>
            <p:ph type="title"/>
          </p:nvPr>
        </p:nvSpPr>
        <p:spPr/>
        <p:txBody>
          <a:bodyPr/>
          <a:lstStyle/>
          <a:p>
            <a:r>
              <a:rPr lang="en-US"/>
              <a:t>How should I write my feature files</a:t>
            </a:r>
          </a:p>
        </p:txBody>
      </p:sp>
      <p:sp>
        <p:nvSpPr>
          <p:cNvPr id="7" name="Espaço Reservado para Texto 6">
            <a:extLst>
              <a:ext uri="{FF2B5EF4-FFF2-40B4-BE49-F238E27FC236}">
                <a16:creationId xmlns:a16="http://schemas.microsoft.com/office/drawing/2014/main" id="{5C74F286-3866-9E4A-BCCF-B14451D3256D}"/>
              </a:ext>
            </a:extLst>
          </p:cNvPr>
          <p:cNvSpPr>
            <a:spLocks noGrp="1"/>
          </p:cNvSpPr>
          <p:nvPr>
            <p:ph type="body" sz="quarter" idx="12"/>
          </p:nvPr>
        </p:nvSpPr>
        <p:spPr>
          <a:xfrm>
            <a:off x="588262" y="1184318"/>
            <a:ext cx="11303001" cy="2539478"/>
          </a:xfrm>
        </p:spPr>
        <p:txBody>
          <a:bodyPr/>
          <a:lstStyle/>
          <a:p>
            <a:pPr marL="0" indent="0">
              <a:buNone/>
            </a:pPr>
            <a:r>
              <a:rPr lang="en-US" sz="1600"/>
              <a:t>We can go further and add more technical details to our feature definition.</a:t>
            </a:r>
          </a:p>
          <a:p>
            <a:pPr marL="0" indent="0">
              <a:buNone/>
            </a:pPr>
            <a:endParaRPr lang="en-US" sz="1600"/>
          </a:p>
          <a:p>
            <a:pPr marL="0" indent="0">
              <a:buNone/>
            </a:pPr>
            <a:r>
              <a:rPr lang="en-US" sz="1600"/>
              <a:t>Like what values we are using for each one of the actions.</a:t>
            </a:r>
          </a:p>
          <a:p>
            <a:pPr marL="0" indent="0">
              <a:buNone/>
            </a:pPr>
            <a:endParaRPr lang="en-US" sz="1600"/>
          </a:p>
          <a:p>
            <a:pPr marL="0" indent="0">
              <a:buNone/>
            </a:pPr>
            <a:r>
              <a:rPr lang="en-US" sz="1600"/>
              <a:t>This can lead to more clear instructions for the technical folk and favor reuse of steps.</a:t>
            </a:r>
          </a:p>
          <a:p>
            <a:pPr marL="0" indent="0">
              <a:buNone/>
            </a:pPr>
            <a:endParaRPr lang="en-US" sz="1600"/>
          </a:p>
          <a:p>
            <a:pPr marL="0" indent="0">
              <a:buNone/>
            </a:pPr>
            <a:r>
              <a:rPr lang="en-US" sz="1600"/>
              <a:t>But can be challenging to read by people who are not used to the code base.</a:t>
            </a:r>
          </a:p>
        </p:txBody>
      </p:sp>
      <p:pic>
        <p:nvPicPr>
          <p:cNvPr id="11" name="Imagem 10">
            <a:extLst>
              <a:ext uri="{FF2B5EF4-FFF2-40B4-BE49-F238E27FC236}">
                <a16:creationId xmlns:a16="http://schemas.microsoft.com/office/drawing/2014/main" id="{14A38049-72CB-4B42-AA45-6833E6F09760}"/>
              </a:ext>
            </a:extLst>
          </p:cNvPr>
          <p:cNvPicPr>
            <a:picLocks noChangeAspect="1"/>
          </p:cNvPicPr>
          <p:nvPr/>
        </p:nvPicPr>
        <p:blipFill>
          <a:blip r:embed="rId2"/>
          <a:stretch>
            <a:fillRect/>
          </a:stretch>
        </p:blipFill>
        <p:spPr>
          <a:xfrm>
            <a:off x="120805" y="4142056"/>
            <a:ext cx="11950389" cy="1184088"/>
          </a:xfrm>
          <a:prstGeom prst="rect">
            <a:avLst/>
          </a:prstGeom>
        </p:spPr>
      </p:pic>
    </p:spTree>
    <p:extLst>
      <p:ext uri="{BB962C8B-B14F-4D97-AF65-F5344CB8AC3E}">
        <p14:creationId xmlns:p14="http://schemas.microsoft.com/office/powerpoint/2010/main" val="1794838302"/>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ACFB2-43B4-9F0C-0C10-795253F25957}"/>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B4416491-CD59-D242-ADF2-A899A8942A41}"/>
              </a:ext>
            </a:extLst>
          </p:cNvPr>
          <p:cNvSpPr>
            <a:spLocks noGrp="1"/>
          </p:cNvSpPr>
          <p:nvPr>
            <p:ph type="title"/>
          </p:nvPr>
        </p:nvSpPr>
        <p:spPr/>
        <p:txBody>
          <a:bodyPr/>
          <a:lstStyle/>
          <a:p>
            <a:r>
              <a:rPr lang="en-US"/>
              <a:t>How should I write my feature files</a:t>
            </a:r>
          </a:p>
        </p:txBody>
      </p:sp>
      <p:sp>
        <p:nvSpPr>
          <p:cNvPr id="7" name="Espaço Reservado para Texto 6">
            <a:extLst>
              <a:ext uri="{FF2B5EF4-FFF2-40B4-BE49-F238E27FC236}">
                <a16:creationId xmlns:a16="http://schemas.microsoft.com/office/drawing/2014/main" id="{593B29A3-6628-1C8A-CE2C-537BEACED5A2}"/>
              </a:ext>
            </a:extLst>
          </p:cNvPr>
          <p:cNvSpPr>
            <a:spLocks noGrp="1"/>
          </p:cNvSpPr>
          <p:nvPr>
            <p:ph type="body" sz="quarter" idx="12"/>
          </p:nvPr>
        </p:nvSpPr>
        <p:spPr>
          <a:xfrm>
            <a:off x="588262" y="1184317"/>
            <a:ext cx="5124381" cy="4566033"/>
          </a:xfrm>
        </p:spPr>
        <p:txBody>
          <a:bodyPr/>
          <a:lstStyle/>
          <a:p>
            <a:pPr marL="0" indent="0">
              <a:buNone/>
            </a:pPr>
            <a:r>
              <a:rPr lang="en-US" sz="2000"/>
              <a:t>And finally, we can get fully technical.</a:t>
            </a:r>
          </a:p>
          <a:p>
            <a:pPr marL="0" indent="0">
              <a:buNone/>
            </a:pPr>
            <a:endParaRPr lang="en-US" sz="2000"/>
          </a:p>
          <a:p>
            <a:pPr marL="0" indent="0">
              <a:buNone/>
            </a:pPr>
            <a:r>
              <a:rPr lang="en-US" sz="2000"/>
              <a:t>This way the instructions are clear and we it’s much easier to reuse steps.</a:t>
            </a:r>
          </a:p>
          <a:p>
            <a:pPr marL="0" indent="0">
              <a:buNone/>
            </a:pPr>
            <a:endParaRPr lang="en-US" sz="2000"/>
          </a:p>
          <a:p>
            <a:pPr marL="0" indent="0">
              <a:buNone/>
            </a:pPr>
            <a:r>
              <a:rPr lang="en-US" sz="2000"/>
              <a:t>But this makes more difficult to read the scenario case as we have much more text to read and can also be confusing for people who are not used to the code base or that are not technical</a:t>
            </a:r>
          </a:p>
        </p:txBody>
      </p:sp>
      <p:pic>
        <p:nvPicPr>
          <p:cNvPr id="3" name="Imagem 2">
            <a:extLst>
              <a:ext uri="{FF2B5EF4-FFF2-40B4-BE49-F238E27FC236}">
                <a16:creationId xmlns:a16="http://schemas.microsoft.com/office/drawing/2014/main" id="{F92EEBD5-57DD-C39E-7B7C-FA154F802884}"/>
              </a:ext>
            </a:extLst>
          </p:cNvPr>
          <p:cNvPicPr>
            <a:picLocks noChangeAspect="1"/>
          </p:cNvPicPr>
          <p:nvPr/>
        </p:nvPicPr>
        <p:blipFill>
          <a:blip r:embed="rId2"/>
          <a:stretch>
            <a:fillRect/>
          </a:stretch>
        </p:blipFill>
        <p:spPr>
          <a:xfrm>
            <a:off x="5911734" y="695360"/>
            <a:ext cx="6163789" cy="6035377"/>
          </a:xfrm>
          <a:prstGeom prst="rect">
            <a:avLst/>
          </a:prstGeom>
        </p:spPr>
      </p:pic>
    </p:spTree>
    <p:extLst>
      <p:ext uri="{BB962C8B-B14F-4D97-AF65-F5344CB8AC3E}">
        <p14:creationId xmlns:p14="http://schemas.microsoft.com/office/powerpoint/2010/main" val="51551698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F59C88B9-C6D4-5FA6-5E48-79596FDD8F0A}"/>
              </a:ext>
            </a:extLst>
          </p:cNvPr>
          <p:cNvSpPr>
            <a:spLocks noGrp="1"/>
          </p:cNvSpPr>
          <p:nvPr>
            <p:ph type="title"/>
          </p:nvPr>
        </p:nvSpPr>
        <p:spPr>
          <a:xfrm>
            <a:off x="569911" y="2769057"/>
            <a:ext cx="9753960" cy="1231106"/>
          </a:xfrm>
        </p:spPr>
        <p:txBody>
          <a:bodyPr/>
          <a:lstStyle/>
          <a:p>
            <a:r>
              <a:rPr lang="en-US" dirty="0"/>
              <a:t>Who Should write the integration tests?</a:t>
            </a:r>
          </a:p>
        </p:txBody>
      </p:sp>
    </p:spTree>
    <p:extLst>
      <p:ext uri="{BB962C8B-B14F-4D97-AF65-F5344CB8AC3E}">
        <p14:creationId xmlns:p14="http://schemas.microsoft.com/office/powerpoint/2010/main" val="125274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A3A04AA-E5DF-56F2-2A25-4F7A068CC6DF}"/>
              </a:ext>
            </a:extLst>
          </p:cNvPr>
          <p:cNvSpPr>
            <a:spLocks noGrp="1"/>
          </p:cNvSpPr>
          <p:nvPr>
            <p:ph type="title"/>
          </p:nvPr>
        </p:nvSpPr>
        <p:spPr/>
        <p:txBody>
          <a:bodyPr/>
          <a:lstStyle/>
          <a:p>
            <a:r>
              <a:rPr lang="en-US" dirty="0"/>
              <a:t>Who should write integration tests?</a:t>
            </a:r>
          </a:p>
        </p:txBody>
      </p:sp>
      <p:sp>
        <p:nvSpPr>
          <p:cNvPr id="7" name="Espaço Reservado para Texto 6">
            <a:extLst>
              <a:ext uri="{FF2B5EF4-FFF2-40B4-BE49-F238E27FC236}">
                <a16:creationId xmlns:a16="http://schemas.microsoft.com/office/drawing/2014/main" id="{5DA9F308-8CBA-8797-18A7-CE62A3CDDB4E}"/>
              </a:ext>
            </a:extLst>
          </p:cNvPr>
          <p:cNvSpPr>
            <a:spLocks noGrp="1"/>
          </p:cNvSpPr>
          <p:nvPr>
            <p:ph type="body" sz="quarter" idx="12"/>
          </p:nvPr>
        </p:nvSpPr>
        <p:spPr>
          <a:xfrm>
            <a:off x="588262" y="1452019"/>
            <a:ext cx="11263672" cy="1881669"/>
          </a:xfrm>
        </p:spPr>
        <p:txBody>
          <a:bodyPr/>
          <a:lstStyle/>
          <a:p>
            <a:pPr marL="0" indent="0" algn="r">
              <a:buNone/>
            </a:pPr>
            <a:r>
              <a:rPr lang="en-US" i="1" dirty="0"/>
              <a:t>“Ideally: both. Writing integration tests should be a shared responsibility between testers and developers.”</a:t>
            </a:r>
          </a:p>
          <a:p>
            <a:pPr marL="0" indent="0" algn="r">
              <a:buNone/>
            </a:pPr>
            <a:endParaRPr lang="en-US" sz="2000" i="1" dirty="0"/>
          </a:p>
        </p:txBody>
      </p:sp>
      <p:sp>
        <p:nvSpPr>
          <p:cNvPr id="8" name="CaixaDeTexto 7">
            <a:extLst>
              <a:ext uri="{FF2B5EF4-FFF2-40B4-BE49-F238E27FC236}">
                <a16:creationId xmlns:a16="http://schemas.microsoft.com/office/drawing/2014/main" id="{38FEA6A8-189E-7C38-87A3-3F467CC15E52}"/>
              </a:ext>
            </a:extLst>
          </p:cNvPr>
          <p:cNvSpPr txBox="1"/>
          <p:nvPr/>
        </p:nvSpPr>
        <p:spPr>
          <a:xfrm>
            <a:off x="462116" y="3571016"/>
            <a:ext cx="11389818" cy="2831544"/>
          </a:xfrm>
          <a:prstGeom prst="rect">
            <a:avLst/>
          </a:prstGeom>
          <a:noFill/>
        </p:spPr>
        <p:txBody>
          <a:bodyPr wrap="square" lIns="0" tIns="0" rIns="0" bIns="0" rtlCol="0">
            <a:spAutoFit/>
          </a:bodyPr>
          <a:lstStyle/>
          <a:p>
            <a:pPr algn="l"/>
            <a:r>
              <a:rPr lang="en-US" sz="2300" dirty="0"/>
              <a:t>Integration tests should be a join effort between QAs and developers, and who perform each task depends on how the teams are organized.</a:t>
            </a:r>
          </a:p>
          <a:p>
            <a:pPr algn="l"/>
            <a:endParaRPr lang="en-US" sz="2300" dirty="0"/>
          </a:p>
          <a:p>
            <a:pPr algn="l"/>
            <a:r>
              <a:rPr lang="en-US" sz="2300" dirty="0"/>
              <a:t>Developers have more knowledge of how the implementation was done and how can they create the tests.</a:t>
            </a:r>
          </a:p>
          <a:p>
            <a:pPr algn="l"/>
            <a:endParaRPr lang="en-US" sz="2300" dirty="0"/>
          </a:p>
          <a:p>
            <a:pPr algn="l"/>
            <a:r>
              <a:rPr lang="en-US" sz="2300" dirty="0"/>
              <a:t>Meanwhile, QAs have a better understanding of what are the expected behavior of the system from the user perspective.</a:t>
            </a:r>
          </a:p>
        </p:txBody>
      </p:sp>
    </p:spTree>
    <p:extLst>
      <p:ext uri="{BB962C8B-B14F-4D97-AF65-F5344CB8AC3E}">
        <p14:creationId xmlns:p14="http://schemas.microsoft.com/office/powerpoint/2010/main" val="56027236"/>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E326A-4480-C9D3-973B-1555CD12B9F2}"/>
              </a:ext>
            </a:extLst>
          </p:cNvPr>
          <p:cNvSpPr>
            <a:spLocks noGrp="1"/>
          </p:cNvSpPr>
          <p:nvPr>
            <p:ph type="title"/>
          </p:nvPr>
        </p:nvSpPr>
        <p:spPr/>
        <p:txBody>
          <a:bodyPr/>
          <a:lstStyle/>
          <a:p>
            <a:r>
              <a:rPr lang="en-US" dirty="0"/>
              <a:t>Who should write integration tests with BDD?</a:t>
            </a:r>
          </a:p>
        </p:txBody>
      </p:sp>
      <p:sp>
        <p:nvSpPr>
          <p:cNvPr id="3" name="Espaço Reservado para Texto 2">
            <a:extLst>
              <a:ext uri="{FF2B5EF4-FFF2-40B4-BE49-F238E27FC236}">
                <a16:creationId xmlns:a16="http://schemas.microsoft.com/office/drawing/2014/main" id="{BE165CBF-F2A7-B0AD-8A34-C4D783785569}"/>
              </a:ext>
            </a:extLst>
          </p:cNvPr>
          <p:cNvSpPr>
            <a:spLocks noGrp="1"/>
          </p:cNvSpPr>
          <p:nvPr>
            <p:ph type="body" sz="quarter" idx="12"/>
          </p:nvPr>
        </p:nvSpPr>
        <p:spPr>
          <a:xfrm>
            <a:off x="584199" y="1589670"/>
            <a:ext cx="11194846" cy="1212383"/>
          </a:xfrm>
        </p:spPr>
        <p:txBody>
          <a:bodyPr/>
          <a:lstStyle/>
          <a:p>
            <a:pPr marL="0" indent="0">
              <a:buNone/>
            </a:pPr>
            <a:r>
              <a:rPr lang="en-US" sz="2800" dirty="0"/>
              <a:t>One of the possible development flow when using BDD can be the following:</a:t>
            </a:r>
          </a:p>
        </p:txBody>
      </p:sp>
      <p:sp>
        <p:nvSpPr>
          <p:cNvPr id="4" name="Retângulo 3">
            <a:extLst>
              <a:ext uri="{FF2B5EF4-FFF2-40B4-BE49-F238E27FC236}">
                <a16:creationId xmlns:a16="http://schemas.microsoft.com/office/drawing/2014/main" id="{BCA7127C-0F81-CECC-3ED6-A25400FA6F8D}"/>
              </a:ext>
            </a:extLst>
          </p:cNvPr>
          <p:cNvSpPr/>
          <p:nvPr/>
        </p:nvSpPr>
        <p:spPr bwMode="auto">
          <a:xfrm>
            <a:off x="584198" y="3425559"/>
            <a:ext cx="2021349" cy="111694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QA</a:t>
            </a:r>
          </a:p>
        </p:txBody>
      </p:sp>
      <p:sp>
        <p:nvSpPr>
          <p:cNvPr id="5" name="Retângulo 4">
            <a:extLst>
              <a:ext uri="{FF2B5EF4-FFF2-40B4-BE49-F238E27FC236}">
                <a16:creationId xmlns:a16="http://schemas.microsoft.com/office/drawing/2014/main" id="{76867799-83FE-82EC-430B-B340246AF0EC}"/>
              </a:ext>
            </a:extLst>
          </p:cNvPr>
          <p:cNvSpPr/>
          <p:nvPr/>
        </p:nvSpPr>
        <p:spPr bwMode="auto">
          <a:xfrm>
            <a:off x="3342556" y="3425559"/>
            <a:ext cx="3422447" cy="111694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Writes the Scenarios in Natural Language</a:t>
            </a:r>
          </a:p>
        </p:txBody>
      </p:sp>
      <p:sp>
        <p:nvSpPr>
          <p:cNvPr id="6" name="Retângulo 5">
            <a:extLst>
              <a:ext uri="{FF2B5EF4-FFF2-40B4-BE49-F238E27FC236}">
                <a16:creationId xmlns:a16="http://schemas.microsoft.com/office/drawing/2014/main" id="{BCD602F1-E42A-9B1C-D109-50123B233BFF}"/>
              </a:ext>
            </a:extLst>
          </p:cNvPr>
          <p:cNvSpPr/>
          <p:nvPr/>
        </p:nvSpPr>
        <p:spPr bwMode="auto">
          <a:xfrm>
            <a:off x="584198" y="5120638"/>
            <a:ext cx="2021349" cy="122018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Developer</a:t>
            </a:r>
          </a:p>
        </p:txBody>
      </p:sp>
      <p:sp>
        <p:nvSpPr>
          <p:cNvPr id="7" name="Retângulo 6">
            <a:extLst>
              <a:ext uri="{FF2B5EF4-FFF2-40B4-BE49-F238E27FC236}">
                <a16:creationId xmlns:a16="http://schemas.microsoft.com/office/drawing/2014/main" id="{33174606-B42E-B1EF-AD94-2D2FCCC0C6AB}"/>
              </a:ext>
            </a:extLst>
          </p:cNvPr>
          <p:cNvSpPr/>
          <p:nvPr/>
        </p:nvSpPr>
        <p:spPr bwMode="auto">
          <a:xfrm>
            <a:off x="3342556" y="5120637"/>
            <a:ext cx="3422447" cy="122018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t>Develop the code that supports each of the outlined scenarios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magem 8">
            <a:extLst>
              <a:ext uri="{FF2B5EF4-FFF2-40B4-BE49-F238E27FC236}">
                <a16:creationId xmlns:a16="http://schemas.microsoft.com/office/drawing/2014/main" id="{5B0F378F-356D-D962-8E27-CFA975CBF863}"/>
              </a:ext>
            </a:extLst>
          </p:cNvPr>
          <p:cNvPicPr>
            <a:picLocks noChangeAspect="1"/>
          </p:cNvPicPr>
          <p:nvPr/>
        </p:nvPicPr>
        <p:blipFill>
          <a:blip r:embed="rId2"/>
          <a:stretch>
            <a:fillRect/>
          </a:stretch>
        </p:blipFill>
        <p:spPr>
          <a:xfrm>
            <a:off x="7423354" y="3580838"/>
            <a:ext cx="4554813" cy="806385"/>
          </a:xfrm>
          <a:prstGeom prst="rect">
            <a:avLst/>
          </a:prstGeom>
        </p:spPr>
      </p:pic>
      <p:cxnSp>
        <p:nvCxnSpPr>
          <p:cNvPr id="11" name="Conector de Seta Reta 10">
            <a:extLst>
              <a:ext uri="{FF2B5EF4-FFF2-40B4-BE49-F238E27FC236}">
                <a16:creationId xmlns:a16="http://schemas.microsoft.com/office/drawing/2014/main" id="{C0DF5617-07BD-FEA5-3955-267F84DFB250}"/>
              </a:ext>
            </a:extLst>
          </p:cNvPr>
          <p:cNvCxnSpPr>
            <a:stCxn id="4" idx="3"/>
            <a:endCxn id="5" idx="1"/>
          </p:cNvCxnSpPr>
          <p:nvPr/>
        </p:nvCxnSpPr>
        <p:spPr>
          <a:xfrm>
            <a:off x="2605547" y="3984031"/>
            <a:ext cx="73700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8F0A7454-A131-A75B-4D5B-3BEEF2B37203}"/>
              </a:ext>
            </a:extLst>
          </p:cNvPr>
          <p:cNvCxnSpPr>
            <a:stCxn id="6" idx="3"/>
            <a:endCxn id="7" idx="1"/>
          </p:cNvCxnSpPr>
          <p:nvPr/>
        </p:nvCxnSpPr>
        <p:spPr>
          <a:xfrm flipV="1">
            <a:off x="2605547" y="5730729"/>
            <a:ext cx="73700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EB78F8A9-2EF8-9015-AF77-A6F5FB631074}"/>
              </a:ext>
            </a:extLst>
          </p:cNvPr>
          <p:cNvCxnSpPr>
            <a:stCxn id="5" idx="3"/>
            <a:endCxn id="9" idx="1"/>
          </p:cNvCxnSpPr>
          <p:nvPr/>
        </p:nvCxnSpPr>
        <p:spPr>
          <a:xfrm>
            <a:off x="6765003" y="3984031"/>
            <a:ext cx="65835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9" name="Imagem 18">
            <a:extLst>
              <a:ext uri="{FF2B5EF4-FFF2-40B4-BE49-F238E27FC236}">
                <a16:creationId xmlns:a16="http://schemas.microsoft.com/office/drawing/2014/main" id="{806AE968-2BE0-3E8F-CB31-6B6192A5E696}"/>
              </a:ext>
            </a:extLst>
          </p:cNvPr>
          <p:cNvPicPr>
            <a:picLocks noChangeAspect="1"/>
          </p:cNvPicPr>
          <p:nvPr/>
        </p:nvPicPr>
        <p:blipFill>
          <a:blip r:embed="rId3"/>
          <a:stretch>
            <a:fillRect/>
          </a:stretch>
        </p:blipFill>
        <p:spPr>
          <a:xfrm>
            <a:off x="7423354" y="5051439"/>
            <a:ext cx="4554813" cy="1358579"/>
          </a:xfrm>
          <a:prstGeom prst="rect">
            <a:avLst/>
          </a:prstGeom>
        </p:spPr>
      </p:pic>
      <p:cxnSp>
        <p:nvCxnSpPr>
          <p:cNvPr id="21" name="Conector de Seta Reta 20">
            <a:extLst>
              <a:ext uri="{FF2B5EF4-FFF2-40B4-BE49-F238E27FC236}">
                <a16:creationId xmlns:a16="http://schemas.microsoft.com/office/drawing/2014/main" id="{2A55849F-A849-36DE-2FC3-668C6CB8EDE4}"/>
              </a:ext>
            </a:extLst>
          </p:cNvPr>
          <p:cNvCxnSpPr>
            <a:stCxn id="7" idx="3"/>
            <a:endCxn id="19" idx="1"/>
          </p:cNvCxnSpPr>
          <p:nvPr/>
        </p:nvCxnSpPr>
        <p:spPr>
          <a:xfrm>
            <a:off x="6765003" y="5730729"/>
            <a:ext cx="65835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246086"/>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64A4E30-0AB9-718C-A3C7-6B58BD890180}"/>
              </a:ext>
            </a:extLst>
          </p:cNvPr>
          <p:cNvSpPr>
            <a:spLocks noGrp="1"/>
          </p:cNvSpPr>
          <p:nvPr>
            <p:ph type="title"/>
          </p:nvPr>
        </p:nvSpPr>
        <p:spPr>
          <a:xfrm>
            <a:off x="569911" y="2769057"/>
            <a:ext cx="8193024" cy="1231106"/>
          </a:xfrm>
        </p:spPr>
        <p:txBody>
          <a:bodyPr/>
          <a:lstStyle/>
          <a:p>
            <a:r>
              <a:rPr lang="en-US"/>
              <a:t>Using GitHub Copilot in your Integration Tests</a:t>
            </a:r>
          </a:p>
        </p:txBody>
      </p:sp>
      <p:sp>
        <p:nvSpPr>
          <p:cNvPr id="5" name="Espaço Reservado para Texto 4">
            <a:extLst>
              <a:ext uri="{FF2B5EF4-FFF2-40B4-BE49-F238E27FC236}">
                <a16:creationId xmlns:a16="http://schemas.microsoft.com/office/drawing/2014/main" id="{32FB74E7-5398-6A2B-5888-B517FF55CBDD}"/>
              </a:ext>
            </a:extLst>
          </p:cNvPr>
          <p:cNvSpPr>
            <a:spLocks noGrp="1"/>
          </p:cNvSpPr>
          <p:nvPr>
            <p:ph type="body" sz="quarter" idx="12"/>
          </p:nvPr>
        </p:nvSpPr>
        <p:spPr/>
        <p:txBody>
          <a:bodyPr/>
          <a:lstStyle/>
          <a:p>
            <a:endParaRPr lang="en-US"/>
          </a:p>
        </p:txBody>
      </p:sp>
      <p:sp>
        <p:nvSpPr>
          <p:cNvPr id="6" name="Espaço Reservado para Texto 5">
            <a:extLst>
              <a:ext uri="{FF2B5EF4-FFF2-40B4-BE49-F238E27FC236}">
                <a16:creationId xmlns:a16="http://schemas.microsoft.com/office/drawing/2014/main" id="{6D490E75-5613-BDBA-B69F-426C7E960D02}"/>
              </a:ext>
            </a:extLst>
          </p:cNvPr>
          <p:cNvSpPr>
            <a:spLocks noGrp="1"/>
          </p:cNvSpPr>
          <p:nvPr>
            <p:ph type="body" sz="quarter" idx="13"/>
          </p:nvPr>
        </p:nvSpPr>
        <p:spPr/>
        <p:txBody>
          <a:bodyPr/>
          <a:lstStyle/>
          <a:p>
            <a:endParaRPr lang="en-US"/>
          </a:p>
        </p:txBody>
      </p:sp>
      <p:sp>
        <p:nvSpPr>
          <p:cNvPr id="7" name="Espaço Reservado para Texto 6">
            <a:extLst>
              <a:ext uri="{FF2B5EF4-FFF2-40B4-BE49-F238E27FC236}">
                <a16:creationId xmlns:a16="http://schemas.microsoft.com/office/drawing/2014/main" id="{E768339D-851C-93D7-CD9F-E69DDB0498AE}"/>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8475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A2BE-1321-926F-1015-6DB11CA9E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9E9F1-F8CF-FDC7-25B4-2F3034B14CBB}"/>
              </a:ext>
            </a:extLst>
          </p:cNvPr>
          <p:cNvSpPr>
            <a:spLocks noGrp="1"/>
          </p:cNvSpPr>
          <p:nvPr>
            <p:ph type="title"/>
          </p:nvPr>
        </p:nvSpPr>
        <p:spPr>
          <a:xfrm>
            <a:off x="588263" y="603102"/>
            <a:ext cx="11018520" cy="307777"/>
          </a:xfrm>
        </p:spPr>
        <p:txBody>
          <a:bodyPr/>
          <a:lstStyle/>
          <a:p>
            <a:r>
              <a:rPr lang="en-US" b="1"/>
              <a:t>The Cost of Finding Bugs Later</a:t>
            </a:r>
            <a:endParaRPr lang="en-US"/>
          </a:p>
        </p:txBody>
      </p:sp>
      <p:sp>
        <p:nvSpPr>
          <p:cNvPr id="3" name="Content Placeholder 2">
            <a:extLst>
              <a:ext uri="{FF2B5EF4-FFF2-40B4-BE49-F238E27FC236}">
                <a16:creationId xmlns:a16="http://schemas.microsoft.com/office/drawing/2014/main" id="{63662969-4470-38F4-59BB-196A5E212B44}"/>
              </a:ext>
            </a:extLst>
          </p:cNvPr>
          <p:cNvSpPr>
            <a:spLocks noGrp="1"/>
          </p:cNvSpPr>
          <p:nvPr>
            <p:ph idx="1"/>
          </p:nvPr>
        </p:nvSpPr>
        <p:spPr>
          <a:xfrm>
            <a:off x="584200" y="1591056"/>
            <a:ext cx="4468567" cy="2434189"/>
          </a:xfrm>
        </p:spPr>
        <p:txBody>
          <a:bodyPr vert="horz" lIns="91440" tIns="45720" rIns="91440" bIns="45720" rtlCol="0" anchor="t">
            <a:noAutofit/>
          </a:bodyPr>
          <a:lstStyle/>
          <a:p>
            <a:pPr marL="0" indent="0">
              <a:buNone/>
            </a:pPr>
            <a:r>
              <a:rPr lang="en-US">
                <a:latin typeface="Aptos" panose="020B0004020202020204" pitchFamily="34" charset="0"/>
              </a:rPr>
              <a:t>The sooner you identify bugs in your software, the lower the cost of fixing them.</a:t>
            </a:r>
          </a:p>
          <a:p>
            <a:pPr marL="0" indent="0">
              <a:buNone/>
            </a:pPr>
            <a:endParaRPr lang="en-US">
              <a:latin typeface="Aptos" panose="020B0004020202020204" pitchFamily="34" charset="0"/>
            </a:endParaRPr>
          </a:p>
          <a:p>
            <a:pPr marL="0" indent="0">
              <a:buNone/>
            </a:pPr>
            <a:r>
              <a:rPr lang="en-US">
                <a:latin typeface="Aptos" panose="020B0004020202020204" pitchFamily="34" charset="0"/>
              </a:rPr>
              <a:t>During the initial phases such as requirements gathering, design, and coding, errors primarily result in lost time.</a:t>
            </a:r>
          </a:p>
          <a:p>
            <a:pPr marL="0" indent="0">
              <a:buNone/>
            </a:pPr>
            <a:endParaRPr lang="en-US">
              <a:latin typeface="Aptos" panose="020B0004020202020204" pitchFamily="34" charset="0"/>
            </a:endParaRPr>
          </a:p>
          <a:p>
            <a:pPr marL="0" indent="0">
              <a:buNone/>
            </a:pPr>
            <a:r>
              <a:rPr lang="en-US">
                <a:latin typeface="Aptos" panose="020B0004020202020204" pitchFamily="34" charset="0"/>
              </a:rPr>
              <a:t>However, if bugs are discovered in later stages, they not only consume more time but can also cause significant financial losses.</a:t>
            </a:r>
            <a:endParaRPr lang="en-US"/>
          </a:p>
        </p:txBody>
      </p:sp>
      <p:pic>
        <p:nvPicPr>
          <p:cNvPr id="8" name="Picture 7" descr="Cost of Defects - in Software development life cycle">
            <a:extLst>
              <a:ext uri="{FF2B5EF4-FFF2-40B4-BE49-F238E27FC236}">
                <a16:creationId xmlns:a16="http://schemas.microsoft.com/office/drawing/2014/main" id="{D5062F0F-8590-19BA-0BFD-8673B18E327F}"/>
              </a:ext>
            </a:extLst>
          </p:cNvPr>
          <p:cNvPicPr>
            <a:picLocks noChangeAspect="1"/>
          </p:cNvPicPr>
          <p:nvPr/>
        </p:nvPicPr>
        <p:blipFill>
          <a:blip r:embed="rId2"/>
          <a:stretch>
            <a:fillRect/>
          </a:stretch>
        </p:blipFill>
        <p:spPr>
          <a:xfrm>
            <a:off x="5397429" y="1279584"/>
            <a:ext cx="6601745" cy="5578416"/>
          </a:xfrm>
          <a:prstGeom prst="rect">
            <a:avLst/>
          </a:prstGeom>
        </p:spPr>
      </p:pic>
      <p:pic>
        <p:nvPicPr>
          <p:cNvPr id="4" name="Content Placeholder 3" descr="A close up of text&#10;&#10;AI-generated content may be incorrect.">
            <a:extLst>
              <a:ext uri="{FF2B5EF4-FFF2-40B4-BE49-F238E27FC236}">
                <a16:creationId xmlns:a16="http://schemas.microsoft.com/office/drawing/2014/main" id="{1269B762-3A54-89E5-0C61-2AD1C4EA6350}"/>
              </a:ext>
            </a:extLst>
          </p:cNvPr>
          <p:cNvPicPr>
            <a:picLocks noChangeAspect="1"/>
          </p:cNvPicPr>
          <p:nvPr/>
        </p:nvPicPr>
        <p:blipFill>
          <a:blip r:embed="rId3"/>
          <a:stretch>
            <a:fillRect/>
          </a:stretch>
        </p:blipFill>
        <p:spPr>
          <a:xfrm>
            <a:off x="413046" y="4542291"/>
            <a:ext cx="4810874" cy="926092"/>
          </a:xfrm>
          <a:prstGeom prst="rect">
            <a:avLst/>
          </a:prstGeom>
        </p:spPr>
      </p:pic>
    </p:spTree>
    <p:extLst>
      <p:ext uri="{BB962C8B-B14F-4D97-AF65-F5344CB8AC3E}">
        <p14:creationId xmlns:p14="http://schemas.microsoft.com/office/powerpoint/2010/main" val="12333463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E2F708CA-0E7C-B9E2-B5D7-759419473C92}"/>
              </a:ext>
            </a:extLst>
          </p:cNvPr>
          <p:cNvSpPr>
            <a:spLocks noGrp="1"/>
          </p:cNvSpPr>
          <p:nvPr>
            <p:ph type="title"/>
          </p:nvPr>
        </p:nvSpPr>
        <p:spPr>
          <a:xfrm>
            <a:off x="569911" y="2769057"/>
            <a:ext cx="8193024" cy="1231106"/>
          </a:xfrm>
        </p:spPr>
        <p:txBody>
          <a:bodyPr/>
          <a:lstStyle/>
          <a:p>
            <a:r>
              <a:rPr lang="en-US" dirty="0"/>
              <a:t>Can Copilot create the integration tests from scratch for me?</a:t>
            </a:r>
          </a:p>
        </p:txBody>
      </p:sp>
    </p:spTree>
    <p:extLst>
      <p:ext uri="{BB962C8B-B14F-4D97-AF65-F5344CB8AC3E}">
        <p14:creationId xmlns:p14="http://schemas.microsoft.com/office/powerpoint/2010/main" val="39111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49687F84-4230-8B5C-37A5-67E842CD2246}"/>
              </a:ext>
            </a:extLst>
          </p:cNvPr>
          <p:cNvSpPr>
            <a:spLocks noGrp="1"/>
          </p:cNvSpPr>
          <p:nvPr>
            <p:ph type="title"/>
          </p:nvPr>
        </p:nvSpPr>
        <p:spPr/>
        <p:txBody>
          <a:bodyPr/>
          <a:lstStyle/>
          <a:p>
            <a:r>
              <a:rPr lang="en-US" dirty="0"/>
              <a:t>Can Copilot create the integration tests from scratch for me?</a:t>
            </a:r>
          </a:p>
        </p:txBody>
      </p:sp>
      <p:sp>
        <p:nvSpPr>
          <p:cNvPr id="7" name="Espaço Reservado para Texto 6">
            <a:extLst>
              <a:ext uri="{FF2B5EF4-FFF2-40B4-BE49-F238E27FC236}">
                <a16:creationId xmlns:a16="http://schemas.microsoft.com/office/drawing/2014/main" id="{7A702C48-FF81-C5AE-BBCE-DF0FA79F8D57}"/>
              </a:ext>
            </a:extLst>
          </p:cNvPr>
          <p:cNvSpPr>
            <a:spLocks noGrp="1"/>
          </p:cNvSpPr>
          <p:nvPr>
            <p:ph type="body" sz="quarter" idx="12"/>
          </p:nvPr>
        </p:nvSpPr>
        <p:spPr>
          <a:xfrm>
            <a:off x="588262" y="1196380"/>
            <a:ext cx="11151454" cy="5944320"/>
          </a:xfrm>
        </p:spPr>
        <p:txBody>
          <a:bodyPr/>
          <a:lstStyle/>
          <a:p>
            <a:pPr marL="0" indent="0">
              <a:buNone/>
            </a:pPr>
            <a:r>
              <a:rPr lang="en-US" sz="2000" dirty="0"/>
              <a:t>Unlike Unit Tests, which are generally uniform, technology-independent, and narrowly focused, Integration Tests vary significantly depending on the resources involved and the structure of your project.</a:t>
            </a:r>
          </a:p>
          <a:p>
            <a:pPr marL="0" indent="0">
              <a:buNone/>
            </a:pPr>
            <a:endParaRPr lang="en-US" sz="2000" dirty="0"/>
          </a:p>
          <a:p>
            <a:pPr marL="0" indent="0">
              <a:buNone/>
            </a:pPr>
            <a:r>
              <a:rPr lang="en-US" sz="2000" dirty="0"/>
              <a:t>For example, consider a scenario where your application relies on a database. You have several options for testing:</a:t>
            </a:r>
          </a:p>
          <a:p>
            <a:r>
              <a:rPr lang="en-US" sz="2000" dirty="0"/>
              <a:t>Use an in-memory database</a:t>
            </a:r>
          </a:p>
          <a:p>
            <a:r>
              <a:rPr lang="en-US" sz="2000" dirty="0"/>
              <a:t>Mock the database interactions</a:t>
            </a:r>
          </a:p>
          <a:p>
            <a:r>
              <a:rPr lang="en-US" sz="2000" dirty="0"/>
              <a:t>Connect to a dedicated test database</a:t>
            </a:r>
          </a:p>
          <a:p>
            <a:pPr marL="0" indent="0">
              <a:buNone/>
            </a:pPr>
            <a:br>
              <a:rPr lang="en-US" sz="2000" dirty="0"/>
            </a:br>
            <a:r>
              <a:rPr lang="en-US" sz="2000" dirty="0"/>
              <a:t>Each approach has its trade-offs, and choosing the right one depends on your goals and implementation strategy.</a:t>
            </a:r>
          </a:p>
          <a:p>
            <a:pPr marL="0" indent="0">
              <a:buNone/>
            </a:pPr>
            <a:endParaRPr lang="en-US" sz="2000" dirty="0"/>
          </a:p>
        </p:txBody>
      </p:sp>
    </p:spTree>
    <p:extLst>
      <p:ext uri="{BB962C8B-B14F-4D97-AF65-F5344CB8AC3E}">
        <p14:creationId xmlns:p14="http://schemas.microsoft.com/office/powerpoint/2010/main" val="777989218"/>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42A3D-6C37-D91C-4FA8-4DA699B95B61}"/>
              </a:ext>
            </a:extLst>
          </p:cNvPr>
          <p:cNvSpPr>
            <a:spLocks noGrp="1"/>
          </p:cNvSpPr>
          <p:nvPr>
            <p:ph type="title"/>
          </p:nvPr>
        </p:nvSpPr>
        <p:spPr/>
        <p:txBody>
          <a:bodyPr/>
          <a:lstStyle/>
          <a:p>
            <a:r>
              <a:rPr lang="en-US" dirty="0"/>
              <a:t>Can Copilot create the integration tests from scratch for me?</a:t>
            </a:r>
          </a:p>
        </p:txBody>
      </p:sp>
      <p:sp>
        <p:nvSpPr>
          <p:cNvPr id="3" name="Espaço Reservado para Texto 2">
            <a:extLst>
              <a:ext uri="{FF2B5EF4-FFF2-40B4-BE49-F238E27FC236}">
                <a16:creationId xmlns:a16="http://schemas.microsoft.com/office/drawing/2014/main" id="{02B66476-04CA-1680-0390-CDA5B96D88D1}"/>
              </a:ext>
            </a:extLst>
          </p:cNvPr>
          <p:cNvSpPr>
            <a:spLocks noGrp="1"/>
          </p:cNvSpPr>
          <p:nvPr>
            <p:ph type="body" sz="quarter" idx="12"/>
          </p:nvPr>
        </p:nvSpPr>
        <p:spPr>
          <a:xfrm>
            <a:off x="584198" y="1589670"/>
            <a:ext cx="11135853" cy="4097660"/>
          </a:xfrm>
        </p:spPr>
        <p:txBody>
          <a:bodyPr/>
          <a:lstStyle/>
          <a:p>
            <a:pPr marL="0" indent="0">
              <a:buNone/>
            </a:pPr>
            <a:r>
              <a:rPr lang="en-US" sz="2000" dirty="0"/>
              <a:t>This type of decision-making also applies to other external dependencies—like APIs, authentication mechanisms, message queues, and beyond. </a:t>
            </a:r>
          </a:p>
          <a:p>
            <a:pPr marL="0" indent="0">
              <a:buNone/>
            </a:pPr>
            <a:endParaRPr lang="en-US" sz="2000" dirty="0"/>
          </a:p>
          <a:p>
            <a:pPr marL="0" indent="0">
              <a:buNone/>
            </a:pPr>
            <a:r>
              <a:rPr lang="en-US" sz="2000" dirty="0"/>
              <a:t>Each integration point introduces unique challenges when it comes to accurately simulating or mimicking real-world behavior in a testing environment.</a:t>
            </a:r>
            <a:br>
              <a:rPr lang="en-US" sz="2000" dirty="0"/>
            </a:br>
            <a:endParaRPr lang="en-US" sz="2000" dirty="0"/>
          </a:p>
          <a:p>
            <a:pPr marL="0" indent="0">
              <a:buNone/>
            </a:pPr>
            <a:r>
              <a:rPr lang="en-US" sz="2000" dirty="0"/>
              <a:t>Because every project relies on its own set of external systems and architectural patterns, it's extremely difficult to design a single prompt that can be universally applied across multiple projects from the ground up.</a:t>
            </a:r>
          </a:p>
        </p:txBody>
      </p:sp>
    </p:spTree>
    <p:extLst>
      <p:ext uri="{BB962C8B-B14F-4D97-AF65-F5344CB8AC3E}">
        <p14:creationId xmlns:p14="http://schemas.microsoft.com/office/powerpoint/2010/main" val="197262828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5D4CC62-E265-B24B-C54F-12DF8236B597}"/>
              </a:ext>
            </a:extLst>
          </p:cNvPr>
          <p:cNvSpPr>
            <a:spLocks noGrp="1"/>
          </p:cNvSpPr>
          <p:nvPr>
            <p:ph type="title"/>
          </p:nvPr>
        </p:nvSpPr>
        <p:spPr>
          <a:xfrm>
            <a:off x="569911" y="2153504"/>
            <a:ext cx="8193024" cy="1846659"/>
          </a:xfrm>
        </p:spPr>
        <p:txBody>
          <a:bodyPr/>
          <a:lstStyle/>
          <a:p>
            <a:r>
              <a:rPr lang="en-US" dirty="0"/>
              <a:t>So, what could be my strategy to accelerate the creation of integration tests</a:t>
            </a:r>
          </a:p>
        </p:txBody>
      </p:sp>
      <p:sp>
        <p:nvSpPr>
          <p:cNvPr id="5" name="Espaço Reservado para Texto 4">
            <a:extLst>
              <a:ext uri="{FF2B5EF4-FFF2-40B4-BE49-F238E27FC236}">
                <a16:creationId xmlns:a16="http://schemas.microsoft.com/office/drawing/2014/main" id="{B80199D9-C1E2-AECC-F874-0CA70A58D027}"/>
              </a:ext>
            </a:extLst>
          </p:cNvPr>
          <p:cNvSpPr>
            <a:spLocks noGrp="1"/>
          </p:cNvSpPr>
          <p:nvPr>
            <p:ph type="body" sz="quarter" idx="12"/>
          </p:nvPr>
        </p:nvSpPr>
        <p:spPr/>
        <p:txBody>
          <a:bodyPr/>
          <a:lstStyle/>
          <a:p>
            <a:endParaRPr lang="en-US"/>
          </a:p>
        </p:txBody>
      </p:sp>
      <p:sp>
        <p:nvSpPr>
          <p:cNvPr id="6" name="Espaço Reservado para Texto 5">
            <a:extLst>
              <a:ext uri="{FF2B5EF4-FFF2-40B4-BE49-F238E27FC236}">
                <a16:creationId xmlns:a16="http://schemas.microsoft.com/office/drawing/2014/main" id="{555C41AE-CC2A-8DAE-56C4-7D926A559EAE}"/>
              </a:ext>
            </a:extLst>
          </p:cNvPr>
          <p:cNvSpPr>
            <a:spLocks noGrp="1"/>
          </p:cNvSpPr>
          <p:nvPr>
            <p:ph type="body" sz="quarter" idx="13"/>
          </p:nvPr>
        </p:nvSpPr>
        <p:spPr/>
        <p:txBody>
          <a:bodyPr/>
          <a:lstStyle/>
          <a:p>
            <a:endParaRPr lang="en-US"/>
          </a:p>
        </p:txBody>
      </p:sp>
      <p:sp>
        <p:nvSpPr>
          <p:cNvPr id="7" name="Espaço Reservado para Texto 6">
            <a:extLst>
              <a:ext uri="{FF2B5EF4-FFF2-40B4-BE49-F238E27FC236}">
                <a16:creationId xmlns:a16="http://schemas.microsoft.com/office/drawing/2014/main" id="{CAEBAC6B-B144-86D5-8E71-63ED8C2268D0}"/>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54964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18A311FF-1AC7-826A-9292-3A9AC78DAC60}"/>
              </a:ext>
            </a:extLst>
          </p:cNvPr>
          <p:cNvSpPr>
            <a:spLocks noGrp="1"/>
          </p:cNvSpPr>
          <p:nvPr>
            <p:ph type="title"/>
          </p:nvPr>
        </p:nvSpPr>
        <p:spPr/>
        <p:txBody>
          <a:bodyPr/>
          <a:lstStyle/>
          <a:p>
            <a:r>
              <a:rPr lang="en-US" dirty="0"/>
              <a:t>Accelerating Integration Tests Development</a:t>
            </a:r>
          </a:p>
        </p:txBody>
      </p:sp>
      <p:sp>
        <p:nvSpPr>
          <p:cNvPr id="7" name="Espaço Reservado para Texto 6">
            <a:extLst>
              <a:ext uri="{FF2B5EF4-FFF2-40B4-BE49-F238E27FC236}">
                <a16:creationId xmlns:a16="http://schemas.microsoft.com/office/drawing/2014/main" id="{23C67980-33FF-8470-9378-DBAC886845CC}"/>
              </a:ext>
            </a:extLst>
          </p:cNvPr>
          <p:cNvSpPr>
            <a:spLocks noGrp="1"/>
          </p:cNvSpPr>
          <p:nvPr>
            <p:ph type="body" sz="quarter" idx="12"/>
          </p:nvPr>
        </p:nvSpPr>
        <p:spPr>
          <a:xfrm>
            <a:off x="588262" y="1343864"/>
            <a:ext cx="11430820" cy="2712666"/>
          </a:xfrm>
        </p:spPr>
        <p:txBody>
          <a:bodyPr/>
          <a:lstStyle/>
          <a:p>
            <a:pPr marL="0" indent="0">
              <a:buNone/>
            </a:pPr>
            <a:r>
              <a:rPr lang="en-US" sz="2000" dirty="0"/>
              <a:t>One way to accelerate your integration tests is to start writing your integration tests by your own or with the assistance of GitHub Copilot.</a:t>
            </a:r>
          </a:p>
          <a:p>
            <a:pPr marL="0" indent="0">
              <a:buNone/>
            </a:pPr>
            <a:endParaRPr lang="en-US" sz="2000" dirty="0"/>
          </a:p>
          <a:p>
            <a:pPr marL="0" indent="0">
              <a:buNone/>
            </a:pPr>
            <a:endParaRPr lang="en-US" sz="2000" dirty="0"/>
          </a:p>
          <a:p>
            <a:pPr marL="0" indent="0">
              <a:buNone/>
            </a:pPr>
            <a:r>
              <a:rPr lang="en-US" sz="2000" dirty="0"/>
              <a:t>After the few tests are created, GitHub Copilot will have samples of how to implement new integration tests, and the result will improve over time.</a:t>
            </a:r>
          </a:p>
        </p:txBody>
      </p:sp>
    </p:spTree>
    <p:extLst>
      <p:ext uri="{BB962C8B-B14F-4D97-AF65-F5344CB8AC3E}">
        <p14:creationId xmlns:p14="http://schemas.microsoft.com/office/powerpoint/2010/main" val="3551695376"/>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5649A92-AD46-63C7-46EF-48FCF3836DF7}"/>
              </a:ext>
            </a:extLst>
          </p:cNvPr>
          <p:cNvSpPr>
            <a:spLocks noGrp="1"/>
          </p:cNvSpPr>
          <p:nvPr>
            <p:ph type="title"/>
          </p:nvPr>
        </p:nvSpPr>
        <p:spPr>
          <a:xfrm>
            <a:off x="569910" y="3384610"/>
            <a:ext cx="11071483" cy="615553"/>
          </a:xfrm>
        </p:spPr>
        <p:txBody>
          <a:bodyPr/>
          <a:lstStyle/>
          <a:p>
            <a:r>
              <a:rPr lang="en-US" dirty="0"/>
              <a:t>Using GitHub Copilot to Create Integration Tests</a:t>
            </a:r>
          </a:p>
        </p:txBody>
      </p:sp>
    </p:spTree>
    <p:extLst>
      <p:ext uri="{BB962C8B-B14F-4D97-AF65-F5344CB8AC3E}">
        <p14:creationId xmlns:p14="http://schemas.microsoft.com/office/powerpoint/2010/main" val="26778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5F87534-3246-91C4-F108-62701AF4E472}"/>
              </a:ext>
            </a:extLst>
          </p:cNvPr>
          <p:cNvSpPr>
            <a:spLocks noGrp="1"/>
          </p:cNvSpPr>
          <p:nvPr>
            <p:ph type="title"/>
          </p:nvPr>
        </p:nvSpPr>
        <p:spPr/>
        <p:txBody>
          <a:bodyPr/>
          <a:lstStyle/>
          <a:p>
            <a:r>
              <a:rPr lang="en-US" dirty="0"/>
              <a:t>Using GitHub Copilot to create Integration Tests</a:t>
            </a:r>
          </a:p>
        </p:txBody>
      </p:sp>
      <p:sp>
        <p:nvSpPr>
          <p:cNvPr id="7" name="Espaço Reservado para Texto 6">
            <a:extLst>
              <a:ext uri="{FF2B5EF4-FFF2-40B4-BE49-F238E27FC236}">
                <a16:creationId xmlns:a16="http://schemas.microsoft.com/office/drawing/2014/main" id="{EDB268E9-22D5-C601-DD6A-372470492339}"/>
              </a:ext>
            </a:extLst>
          </p:cNvPr>
          <p:cNvSpPr>
            <a:spLocks noGrp="1"/>
          </p:cNvSpPr>
          <p:nvPr>
            <p:ph type="body" sz="quarter" idx="12"/>
          </p:nvPr>
        </p:nvSpPr>
        <p:spPr>
          <a:xfrm>
            <a:off x="588262" y="1166883"/>
            <a:ext cx="11067027" cy="2813719"/>
          </a:xfrm>
        </p:spPr>
        <p:txBody>
          <a:bodyPr/>
          <a:lstStyle/>
          <a:p>
            <a:pPr marL="0" indent="0">
              <a:buNone/>
            </a:pPr>
            <a:r>
              <a:rPr lang="en-US" sz="2500" dirty="0"/>
              <a:t>As mentioned before, the more tests you have, the better the results of GitHub Copilot on helping to create new ones.</a:t>
            </a:r>
          </a:p>
          <a:p>
            <a:pPr marL="0" indent="0">
              <a:buNone/>
            </a:pPr>
            <a:endParaRPr lang="en-US" sz="2500" dirty="0"/>
          </a:p>
          <a:p>
            <a:pPr marL="0" indent="0">
              <a:buNone/>
            </a:pPr>
            <a:r>
              <a:rPr lang="en-US" sz="2500" dirty="0"/>
              <a:t>Let’s look at the case were we already have a test scenario and the steps implemented for it.</a:t>
            </a:r>
          </a:p>
        </p:txBody>
      </p:sp>
      <p:pic>
        <p:nvPicPr>
          <p:cNvPr id="9" name="Imagem 8">
            <a:extLst>
              <a:ext uri="{FF2B5EF4-FFF2-40B4-BE49-F238E27FC236}">
                <a16:creationId xmlns:a16="http://schemas.microsoft.com/office/drawing/2014/main" id="{2CD2052A-865A-BD9E-86BB-A82540E077B0}"/>
              </a:ext>
            </a:extLst>
          </p:cNvPr>
          <p:cNvPicPr>
            <a:picLocks noChangeAspect="1"/>
          </p:cNvPicPr>
          <p:nvPr/>
        </p:nvPicPr>
        <p:blipFill>
          <a:blip r:embed="rId2"/>
          <a:stretch>
            <a:fillRect/>
          </a:stretch>
        </p:blipFill>
        <p:spPr>
          <a:xfrm>
            <a:off x="588262" y="4254492"/>
            <a:ext cx="11143510" cy="911572"/>
          </a:xfrm>
          <a:prstGeom prst="rect">
            <a:avLst/>
          </a:prstGeom>
        </p:spPr>
      </p:pic>
    </p:spTree>
    <p:extLst>
      <p:ext uri="{BB962C8B-B14F-4D97-AF65-F5344CB8AC3E}">
        <p14:creationId xmlns:p14="http://schemas.microsoft.com/office/powerpoint/2010/main" val="4072355624"/>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9BD55F-9119-D6C2-5F36-594E67FE7B6F}"/>
              </a:ext>
            </a:extLst>
          </p:cNvPr>
          <p:cNvSpPr>
            <a:spLocks noGrp="1"/>
          </p:cNvSpPr>
          <p:nvPr>
            <p:ph type="title"/>
          </p:nvPr>
        </p:nvSpPr>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C4070701-C172-10E9-5105-6E705CA1A9D4}"/>
              </a:ext>
            </a:extLst>
          </p:cNvPr>
          <p:cNvSpPr>
            <a:spLocks noGrp="1"/>
          </p:cNvSpPr>
          <p:nvPr>
            <p:ph type="body" sz="quarter" idx="12"/>
          </p:nvPr>
        </p:nvSpPr>
        <p:spPr>
          <a:xfrm>
            <a:off x="588262" y="1196380"/>
            <a:ext cx="11312833" cy="1327671"/>
          </a:xfrm>
        </p:spPr>
        <p:txBody>
          <a:bodyPr/>
          <a:lstStyle/>
          <a:p>
            <a:pPr marL="0" indent="0">
              <a:buNone/>
            </a:pPr>
            <a:r>
              <a:rPr lang="en-US" sz="2000" dirty="0"/>
              <a:t>After sending the prompt “Implement the integration test for the case when the price of the product being added to the cart don't match”, Copilot created a valid test scenario, reusing existing Steps, which ran just fine and cover the expected test case.</a:t>
            </a:r>
          </a:p>
        </p:txBody>
      </p:sp>
      <p:pic>
        <p:nvPicPr>
          <p:cNvPr id="9" name="Imagem 8">
            <a:extLst>
              <a:ext uri="{FF2B5EF4-FFF2-40B4-BE49-F238E27FC236}">
                <a16:creationId xmlns:a16="http://schemas.microsoft.com/office/drawing/2014/main" id="{0298E7EC-9EF1-1D14-17F9-1409F31B6145}"/>
              </a:ext>
            </a:extLst>
          </p:cNvPr>
          <p:cNvPicPr>
            <a:picLocks noChangeAspect="1"/>
          </p:cNvPicPr>
          <p:nvPr/>
        </p:nvPicPr>
        <p:blipFill>
          <a:blip r:embed="rId2"/>
          <a:stretch>
            <a:fillRect/>
          </a:stretch>
        </p:blipFill>
        <p:spPr>
          <a:xfrm>
            <a:off x="481780" y="2615353"/>
            <a:ext cx="11523406" cy="4005038"/>
          </a:xfrm>
          <a:prstGeom prst="rect">
            <a:avLst/>
          </a:prstGeom>
        </p:spPr>
      </p:pic>
    </p:spTree>
    <p:extLst>
      <p:ext uri="{BB962C8B-B14F-4D97-AF65-F5344CB8AC3E}">
        <p14:creationId xmlns:p14="http://schemas.microsoft.com/office/powerpoint/2010/main" val="2982742338"/>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552B6-B828-11AA-0321-13B30F94B3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7215F9-31C7-AC33-15ED-FDA2E5A76E04}"/>
              </a:ext>
            </a:extLst>
          </p:cNvPr>
          <p:cNvSpPr>
            <a:spLocks noGrp="1"/>
          </p:cNvSpPr>
          <p:nvPr>
            <p:ph type="title"/>
          </p:nvPr>
        </p:nvSpPr>
        <p:spPr>
          <a:xfrm>
            <a:off x="588262" y="275630"/>
            <a:ext cx="8193024" cy="307777"/>
          </a:xfrm>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F96E0C7C-ED7B-BDF5-0C7F-31A7C2D3C1DA}"/>
              </a:ext>
            </a:extLst>
          </p:cNvPr>
          <p:cNvSpPr>
            <a:spLocks noGrp="1"/>
          </p:cNvSpPr>
          <p:nvPr>
            <p:ph type="body" sz="quarter" idx="12"/>
          </p:nvPr>
        </p:nvSpPr>
        <p:spPr>
          <a:xfrm>
            <a:off x="588262" y="773593"/>
            <a:ext cx="11312833" cy="1194879"/>
          </a:xfrm>
        </p:spPr>
        <p:txBody>
          <a:bodyPr/>
          <a:lstStyle/>
          <a:p>
            <a:pPr marL="0" indent="0">
              <a:buNone/>
            </a:pPr>
            <a:r>
              <a:rPr lang="en-US" sz="1800" dirty="0"/>
              <a:t>In the previous integration tests, we were checking the requests for authenticated user, let’s create a test for asserting the behavior when the user is not authenticated</a:t>
            </a:r>
            <a:br>
              <a:rPr lang="en-US" sz="1800" dirty="0"/>
            </a:br>
            <a:r>
              <a:rPr lang="en-US" sz="1800" b="1" dirty="0"/>
              <a:t>“Implement the integration tests scenario, for when the user try to send the request unauthenticated”</a:t>
            </a:r>
          </a:p>
        </p:txBody>
      </p:sp>
      <p:pic>
        <p:nvPicPr>
          <p:cNvPr id="5" name="Imagem 4">
            <a:extLst>
              <a:ext uri="{FF2B5EF4-FFF2-40B4-BE49-F238E27FC236}">
                <a16:creationId xmlns:a16="http://schemas.microsoft.com/office/drawing/2014/main" id="{02E794A5-1E80-E2FB-9771-43BC9007EEFC}"/>
              </a:ext>
            </a:extLst>
          </p:cNvPr>
          <p:cNvPicPr>
            <a:picLocks noChangeAspect="1"/>
          </p:cNvPicPr>
          <p:nvPr/>
        </p:nvPicPr>
        <p:blipFill>
          <a:blip r:embed="rId2"/>
          <a:stretch>
            <a:fillRect/>
          </a:stretch>
        </p:blipFill>
        <p:spPr>
          <a:xfrm>
            <a:off x="772686" y="1968472"/>
            <a:ext cx="10215204" cy="4737128"/>
          </a:xfrm>
          <a:prstGeom prst="rect">
            <a:avLst/>
          </a:prstGeom>
        </p:spPr>
      </p:pic>
    </p:spTree>
    <p:extLst>
      <p:ext uri="{BB962C8B-B14F-4D97-AF65-F5344CB8AC3E}">
        <p14:creationId xmlns:p14="http://schemas.microsoft.com/office/powerpoint/2010/main" val="3446295779"/>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3C2E5-5B34-91B6-58A7-BE7CC5DE75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C70A94-CBF2-DFAC-13B5-794AE5F97422}"/>
              </a:ext>
            </a:extLst>
          </p:cNvPr>
          <p:cNvSpPr>
            <a:spLocks noGrp="1"/>
          </p:cNvSpPr>
          <p:nvPr>
            <p:ph type="title"/>
          </p:nvPr>
        </p:nvSpPr>
        <p:spPr>
          <a:xfrm>
            <a:off x="588262" y="275630"/>
            <a:ext cx="8193024" cy="307777"/>
          </a:xfrm>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12F13CCB-D28E-C33C-7983-9ABD3ABEFABF}"/>
              </a:ext>
            </a:extLst>
          </p:cNvPr>
          <p:cNvSpPr>
            <a:spLocks noGrp="1"/>
          </p:cNvSpPr>
          <p:nvPr>
            <p:ph type="body" sz="quarter" idx="12"/>
          </p:nvPr>
        </p:nvSpPr>
        <p:spPr>
          <a:xfrm>
            <a:off x="588262" y="773593"/>
            <a:ext cx="11312833" cy="2441374"/>
          </a:xfrm>
        </p:spPr>
        <p:txBody>
          <a:bodyPr/>
          <a:lstStyle/>
          <a:p>
            <a:pPr marL="0" indent="0">
              <a:buNone/>
            </a:pPr>
            <a:r>
              <a:rPr lang="en-US" sz="1800" dirty="0"/>
              <a:t>The test ran just fine and the scenario was covered, but we can see that in this case we need to implement new steps to cover this scenario.</a:t>
            </a:r>
          </a:p>
          <a:p>
            <a:pPr marL="0" indent="0">
              <a:buNone/>
            </a:pPr>
            <a:endParaRPr lang="en-US" sz="1800" dirty="0"/>
          </a:p>
          <a:p>
            <a:pPr marL="0" indent="0">
              <a:buNone/>
            </a:pPr>
            <a:r>
              <a:rPr lang="en-US" sz="1800" dirty="0"/>
              <a:t>In the new step created, we could even make some changes to reuse an existing step instead of creating a new one.</a:t>
            </a:r>
          </a:p>
          <a:p>
            <a:pPr marL="0" indent="0">
              <a:buNone/>
            </a:pPr>
            <a:endParaRPr lang="en-US" sz="1800" b="1" dirty="0"/>
          </a:p>
          <a:p>
            <a:pPr marL="0" indent="0">
              <a:buNone/>
            </a:pPr>
            <a:endParaRPr lang="en-US" sz="1800" b="1" dirty="0"/>
          </a:p>
        </p:txBody>
      </p:sp>
      <p:pic>
        <p:nvPicPr>
          <p:cNvPr id="6" name="Imagem 5">
            <a:extLst>
              <a:ext uri="{FF2B5EF4-FFF2-40B4-BE49-F238E27FC236}">
                <a16:creationId xmlns:a16="http://schemas.microsoft.com/office/drawing/2014/main" id="{334B2A49-493E-089D-1DD7-235FCBCB830C}"/>
              </a:ext>
            </a:extLst>
          </p:cNvPr>
          <p:cNvPicPr>
            <a:picLocks noChangeAspect="1"/>
          </p:cNvPicPr>
          <p:nvPr/>
        </p:nvPicPr>
        <p:blipFill>
          <a:blip r:embed="rId2"/>
          <a:stretch>
            <a:fillRect/>
          </a:stretch>
        </p:blipFill>
        <p:spPr>
          <a:xfrm>
            <a:off x="2266374" y="2743200"/>
            <a:ext cx="7659252" cy="3770344"/>
          </a:xfrm>
          <a:prstGeom prst="rect">
            <a:avLst/>
          </a:prstGeom>
        </p:spPr>
      </p:pic>
    </p:spTree>
    <p:extLst>
      <p:ext uri="{BB962C8B-B14F-4D97-AF65-F5344CB8AC3E}">
        <p14:creationId xmlns:p14="http://schemas.microsoft.com/office/powerpoint/2010/main" val="31023079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B40CF-27DA-6016-C4ED-6C3C990DE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5E4C5-179D-8E92-3DE8-A17C384C9A75}"/>
              </a:ext>
            </a:extLst>
          </p:cNvPr>
          <p:cNvSpPr>
            <a:spLocks noGrp="1"/>
          </p:cNvSpPr>
          <p:nvPr>
            <p:ph type="title"/>
          </p:nvPr>
        </p:nvSpPr>
        <p:spPr>
          <a:xfrm>
            <a:off x="588263" y="603102"/>
            <a:ext cx="11018520" cy="307777"/>
          </a:xfrm>
        </p:spPr>
        <p:txBody>
          <a:bodyPr/>
          <a:lstStyle/>
          <a:p>
            <a:r>
              <a:rPr lang="en-US" b="1"/>
              <a:t>The Cost of Finding Bugs Later – A practical example</a:t>
            </a:r>
            <a:endParaRPr lang="en-US"/>
          </a:p>
        </p:txBody>
      </p:sp>
      <p:sp>
        <p:nvSpPr>
          <p:cNvPr id="3" name="Content Placeholder 2">
            <a:extLst>
              <a:ext uri="{FF2B5EF4-FFF2-40B4-BE49-F238E27FC236}">
                <a16:creationId xmlns:a16="http://schemas.microsoft.com/office/drawing/2014/main" id="{999DBF2F-B1ED-212D-3CB5-1C9474B5CCCF}"/>
              </a:ext>
            </a:extLst>
          </p:cNvPr>
          <p:cNvSpPr>
            <a:spLocks noGrp="1"/>
          </p:cNvSpPr>
          <p:nvPr>
            <p:ph idx="1"/>
          </p:nvPr>
        </p:nvSpPr>
        <p:spPr/>
        <p:txBody>
          <a:bodyPr vert="horz" lIns="91440" tIns="45720" rIns="91440" bIns="45720" rtlCol="0" anchor="t">
            <a:noAutofit/>
          </a:bodyPr>
          <a:lstStyle/>
          <a:p>
            <a:pPr marL="0" indent="0">
              <a:buNone/>
            </a:pPr>
            <a:r>
              <a:rPr lang="en-US"/>
              <a:t>You're a developer, with a task do add new functionality to an existing code.</a:t>
            </a:r>
          </a:p>
          <a:p>
            <a:pPr marL="0" indent="0">
              <a:buNone/>
            </a:pPr>
            <a:endParaRPr lang="en-US"/>
          </a:p>
          <a:p>
            <a:pPr marL="0" indent="0">
              <a:buNone/>
            </a:pPr>
            <a:r>
              <a:rPr lang="en-US"/>
              <a:t>The app you are working on, is an App that generate receipts and sends them by email to the users.</a:t>
            </a:r>
          </a:p>
          <a:p>
            <a:pPr marL="0" indent="0">
              <a:buNone/>
            </a:pPr>
            <a:endParaRPr lang="en-US"/>
          </a:p>
          <a:p>
            <a:pPr marL="0" indent="0">
              <a:buNone/>
            </a:pPr>
            <a:r>
              <a:rPr lang="en-US"/>
              <a:t>The email sent, contains details of the receipt and a PDF file with the full receipt.</a:t>
            </a:r>
          </a:p>
          <a:p>
            <a:pPr marL="0" indent="0">
              <a:buNone/>
            </a:pPr>
            <a:endParaRPr lang="en-US"/>
          </a:p>
          <a:p>
            <a:pPr marL="0" indent="0">
              <a:buNone/>
            </a:pPr>
            <a:r>
              <a:rPr lang="en-US"/>
              <a:t>The task you have in hand is to optimize this code to run the email sending process in parallel to speed up the process.</a:t>
            </a:r>
          </a:p>
          <a:p>
            <a:pPr marL="0" indent="0">
              <a:buNone/>
            </a:pPr>
            <a:endParaRPr lang="en-US"/>
          </a:p>
          <a:p>
            <a:pPr marL="0" indent="0">
              <a:buNone/>
            </a:pPr>
            <a:r>
              <a:rPr lang="en-US" b="1"/>
              <a:t>But you make a mistake, you change the code to send the email in parallel but forgot to attach the PDF file.</a:t>
            </a:r>
          </a:p>
        </p:txBody>
      </p:sp>
    </p:spTree>
    <p:extLst>
      <p:ext uri="{BB962C8B-B14F-4D97-AF65-F5344CB8AC3E}">
        <p14:creationId xmlns:p14="http://schemas.microsoft.com/office/powerpoint/2010/main" val="102158655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DDF611-D3AA-4B02-9016-392E6763B6E0}"/>
              </a:ext>
            </a:extLst>
          </p:cNvPr>
          <p:cNvSpPr>
            <a:spLocks noGrp="1"/>
          </p:cNvSpPr>
          <p:nvPr>
            <p:ph type="title"/>
          </p:nvPr>
        </p:nvSpPr>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F60FC46E-7299-F187-6EA8-E97C2434EDD2}"/>
              </a:ext>
            </a:extLst>
          </p:cNvPr>
          <p:cNvSpPr>
            <a:spLocks noGrp="1"/>
          </p:cNvSpPr>
          <p:nvPr>
            <p:ph type="body" sz="quarter" idx="12"/>
          </p:nvPr>
        </p:nvSpPr>
        <p:spPr>
          <a:xfrm>
            <a:off x="588262" y="1166883"/>
            <a:ext cx="11387428" cy="779381"/>
          </a:xfrm>
        </p:spPr>
        <p:txBody>
          <a:bodyPr/>
          <a:lstStyle/>
          <a:p>
            <a:pPr marL="0" indent="0">
              <a:buNone/>
            </a:pPr>
            <a:r>
              <a:rPr lang="en-US" sz="1800" dirty="0"/>
              <a:t>Now, let’s ask copilot to create tests for the get items feature, which we have no tests so far, by using the prompt “Create an integration tests for getting the user items of the cart”</a:t>
            </a:r>
          </a:p>
        </p:txBody>
      </p:sp>
      <p:pic>
        <p:nvPicPr>
          <p:cNvPr id="5" name="Imagem 4">
            <a:extLst>
              <a:ext uri="{FF2B5EF4-FFF2-40B4-BE49-F238E27FC236}">
                <a16:creationId xmlns:a16="http://schemas.microsoft.com/office/drawing/2014/main" id="{9576A896-3C86-D162-EEAE-066BC1CE2278}"/>
              </a:ext>
            </a:extLst>
          </p:cNvPr>
          <p:cNvPicPr>
            <a:picLocks noChangeAspect="1"/>
          </p:cNvPicPr>
          <p:nvPr/>
        </p:nvPicPr>
        <p:blipFill>
          <a:blip r:embed="rId2"/>
          <a:stretch>
            <a:fillRect/>
          </a:stretch>
        </p:blipFill>
        <p:spPr>
          <a:xfrm>
            <a:off x="1385511" y="2048692"/>
            <a:ext cx="9792929" cy="4620013"/>
          </a:xfrm>
          <a:prstGeom prst="rect">
            <a:avLst/>
          </a:prstGeom>
        </p:spPr>
      </p:pic>
    </p:spTree>
    <p:extLst>
      <p:ext uri="{BB962C8B-B14F-4D97-AF65-F5344CB8AC3E}">
        <p14:creationId xmlns:p14="http://schemas.microsoft.com/office/powerpoint/2010/main" val="2837184384"/>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6201-5333-56C7-7B1A-6B551F62611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38E9D19-920C-2224-2266-A54A9886ADC3}"/>
              </a:ext>
            </a:extLst>
          </p:cNvPr>
          <p:cNvSpPr>
            <a:spLocks noGrp="1"/>
          </p:cNvSpPr>
          <p:nvPr>
            <p:ph type="title"/>
          </p:nvPr>
        </p:nvSpPr>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0B728679-B2D6-0CE3-0BC2-BA7DB632A8C7}"/>
              </a:ext>
            </a:extLst>
          </p:cNvPr>
          <p:cNvSpPr>
            <a:spLocks noGrp="1"/>
          </p:cNvSpPr>
          <p:nvPr>
            <p:ph type="body" sz="quarter" idx="12"/>
          </p:nvPr>
        </p:nvSpPr>
        <p:spPr>
          <a:xfrm>
            <a:off x="588262" y="1166883"/>
            <a:ext cx="11387428" cy="4103367"/>
          </a:xfrm>
        </p:spPr>
        <p:txBody>
          <a:bodyPr/>
          <a:lstStyle/>
          <a:p>
            <a:pPr marL="0" indent="0">
              <a:buNone/>
            </a:pPr>
            <a:r>
              <a:rPr lang="en-US" sz="1800" dirty="0"/>
              <a:t>We can see that copilot generated valid test scenarios and even implemented the steps, but the tests are failing.</a:t>
            </a:r>
          </a:p>
          <a:p>
            <a:pPr marL="0" indent="0">
              <a:buNone/>
            </a:pPr>
            <a:endParaRPr lang="en-US" sz="1800" dirty="0"/>
          </a:p>
          <a:p>
            <a:pPr marL="0" indent="0">
              <a:buNone/>
            </a:pPr>
            <a:r>
              <a:rPr lang="en-US" sz="1800" dirty="0"/>
              <a:t>In this case, they’re failing because we are using the same user to run multiple tests and are not cleaning the database before each test. So instead of finding just the expected items, it finds all the items from the tests ran before, making one of the assertions fail</a:t>
            </a:r>
          </a:p>
          <a:p>
            <a:pPr marL="0" indent="0">
              <a:buNone/>
            </a:pPr>
            <a:endParaRPr lang="en-US" sz="1800" dirty="0"/>
          </a:p>
          <a:p>
            <a:pPr marL="0" indent="0">
              <a:buNone/>
            </a:pPr>
            <a:endParaRPr lang="en-US" sz="1800" b="1" dirty="0"/>
          </a:p>
          <a:p>
            <a:pPr marL="0" indent="0">
              <a:buNone/>
            </a:pPr>
            <a:endParaRPr lang="en-US" sz="1800" dirty="0"/>
          </a:p>
          <a:p>
            <a:pPr marL="0" indent="0">
              <a:buNone/>
            </a:pPr>
            <a:endParaRPr lang="en-US" sz="1800" dirty="0"/>
          </a:p>
          <a:p>
            <a:pPr marL="0" indent="0">
              <a:buNone/>
            </a:pPr>
            <a:r>
              <a:rPr lang="en-US" sz="1800" dirty="0"/>
              <a:t>In our add item test, we didn’t have to adapt to this kind of scenario, as we only testing adding items.</a:t>
            </a:r>
          </a:p>
        </p:txBody>
      </p:sp>
      <p:pic>
        <p:nvPicPr>
          <p:cNvPr id="6" name="Imagem 5">
            <a:extLst>
              <a:ext uri="{FF2B5EF4-FFF2-40B4-BE49-F238E27FC236}">
                <a16:creationId xmlns:a16="http://schemas.microsoft.com/office/drawing/2014/main" id="{C49A3F10-63DE-D37B-5CA8-2AF8CFF545AD}"/>
              </a:ext>
            </a:extLst>
          </p:cNvPr>
          <p:cNvPicPr>
            <a:picLocks noChangeAspect="1"/>
          </p:cNvPicPr>
          <p:nvPr/>
        </p:nvPicPr>
        <p:blipFill>
          <a:blip r:embed="rId2"/>
          <a:stretch>
            <a:fillRect/>
          </a:stretch>
        </p:blipFill>
        <p:spPr>
          <a:xfrm>
            <a:off x="588262" y="3596148"/>
            <a:ext cx="11289638" cy="464707"/>
          </a:xfrm>
          <a:prstGeom prst="rect">
            <a:avLst/>
          </a:prstGeom>
        </p:spPr>
      </p:pic>
    </p:spTree>
    <p:extLst>
      <p:ext uri="{BB962C8B-B14F-4D97-AF65-F5344CB8AC3E}">
        <p14:creationId xmlns:p14="http://schemas.microsoft.com/office/powerpoint/2010/main" val="2792737274"/>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524E6-3270-069C-990D-9160203DEE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D2DF1F-C655-5E1A-2809-61DC84616758}"/>
              </a:ext>
            </a:extLst>
          </p:cNvPr>
          <p:cNvSpPr>
            <a:spLocks noGrp="1"/>
          </p:cNvSpPr>
          <p:nvPr>
            <p:ph type="title"/>
          </p:nvPr>
        </p:nvSpPr>
        <p:spPr/>
        <p:txBody>
          <a:bodyPr/>
          <a:lstStyle/>
          <a:p>
            <a:r>
              <a:rPr lang="en-US" dirty="0"/>
              <a:t>Using GitHub Copilot to create Integration Tests</a:t>
            </a:r>
          </a:p>
        </p:txBody>
      </p:sp>
      <p:sp>
        <p:nvSpPr>
          <p:cNvPr id="3" name="Espaço Reservado para Texto 2">
            <a:extLst>
              <a:ext uri="{FF2B5EF4-FFF2-40B4-BE49-F238E27FC236}">
                <a16:creationId xmlns:a16="http://schemas.microsoft.com/office/drawing/2014/main" id="{F1B106A0-DFF2-56D8-C66C-3FBE2397A2D3}"/>
              </a:ext>
            </a:extLst>
          </p:cNvPr>
          <p:cNvSpPr>
            <a:spLocks noGrp="1"/>
          </p:cNvSpPr>
          <p:nvPr>
            <p:ph type="body" sz="quarter" idx="12"/>
          </p:nvPr>
        </p:nvSpPr>
        <p:spPr>
          <a:xfrm>
            <a:off x="588262" y="1166883"/>
            <a:ext cx="11387428" cy="4103367"/>
          </a:xfrm>
        </p:spPr>
        <p:txBody>
          <a:bodyPr/>
          <a:lstStyle/>
          <a:p>
            <a:pPr marL="0" indent="0">
              <a:buNone/>
            </a:pPr>
            <a:r>
              <a:rPr lang="en-US" sz="1800" dirty="0"/>
              <a:t>GitHub Copilot isn’t yet equipped to handle this scenario automatically, so manual intervention is required to correct the behavior.</a:t>
            </a:r>
          </a:p>
          <a:p>
            <a:endParaRPr lang="en-US" sz="1800" dirty="0"/>
          </a:p>
          <a:p>
            <a:pPr marL="0" indent="0">
              <a:buNone/>
            </a:pPr>
            <a:r>
              <a:rPr lang="en-US" sz="1800" dirty="0"/>
              <a:t>This highlights a broader challenge: Copilot struggles to generate new tests from scratch when there are no existing examples to reference—especially given the complexity of integration tests.</a:t>
            </a:r>
          </a:p>
          <a:p>
            <a:endParaRPr lang="en-US" sz="1800" dirty="0"/>
          </a:p>
          <a:p>
            <a:pPr marL="0" indent="0">
              <a:buNone/>
            </a:pPr>
            <a:r>
              <a:rPr lang="en-US" sz="1800" dirty="0"/>
              <a:t>In essence, the more integration tests your application already has, the better Copilot performs. But when you attempt to create something entirely new without prior examples, the likelihood of success drops significantly.</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158714740"/>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205EE56-ACCE-F693-6B4F-EBBF72A18F4C}"/>
              </a:ext>
            </a:extLst>
          </p:cNvPr>
          <p:cNvSpPr>
            <a:spLocks noGrp="1"/>
          </p:cNvSpPr>
          <p:nvPr>
            <p:ph type="title"/>
          </p:nvPr>
        </p:nvSpPr>
        <p:spPr>
          <a:xfrm>
            <a:off x="569911" y="2769057"/>
            <a:ext cx="8193024" cy="1231106"/>
          </a:xfrm>
        </p:spPr>
        <p:txBody>
          <a:bodyPr/>
          <a:lstStyle/>
          <a:p>
            <a:r>
              <a:rPr lang="en-US" dirty="0"/>
              <a:t>Other examples of using GitHub Copilot in integration tests</a:t>
            </a:r>
          </a:p>
        </p:txBody>
      </p:sp>
    </p:spTree>
    <p:extLst>
      <p:ext uri="{BB962C8B-B14F-4D97-AF65-F5344CB8AC3E}">
        <p14:creationId xmlns:p14="http://schemas.microsoft.com/office/powerpoint/2010/main" val="384546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ACEBB6E1-2857-0AA7-04F1-C6C0F6DFECBA}"/>
              </a:ext>
            </a:extLst>
          </p:cNvPr>
          <p:cNvSpPr>
            <a:spLocks noGrp="1"/>
          </p:cNvSpPr>
          <p:nvPr>
            <p:ph type="title"/>
          </p:nvPr>
        </p:nvSpPr>
        <p:spPr>
          <a:xfrm>
            <a:off x="588261" y="124843"/>
            <a:ext cx="8193024" cy="307777"/>
          </a:xfrm>
        </p:spPr>
        <p:txBody>
          <a:bodyPr/>
          <a:lstStyle/>
          <a:p>
            <a:r>
              <a:rPr lang="en-US" dirty="0"/>
              <a:t>Find new test scenarios</a:t>
            </a:r>
          </a:p>
        </p:txBody>
      </p:sp>
      <p:sp>
        <p:nvSpPr>
          <p:cNvPr id="7" name="Espaço Reservado para Texto 6">
            <a:extLst>
              <a:ext uri="{FF2B5EF4-FFF2-40B4-BE49-F238E27FC236}">
                <a16:creationId xmlns:a16="http://schemas.microsoft.com/office/drawing/2014/main" id="{41373AAB-E362-2D99-AB26-505393142DC8}"/>
              </a:ext>
            </a:extLst>
          </p:cNvPr>
          <p:cNvSpPr>
            <a:spLocks noGrp="1"/>
          </p:cNvSpPr>
          <p:nvPr>
            <p:ph type="body" sz="quarter" idx="12"/>
          </p:nvPr>
        </p:nvSpPr>
        <p:spPr>
          <a:xfrm>
            <a:off x="588261" y="585215"/>
            <a:ext cx="11407093" cy="692818"/>
          </a:xfrm>
        </p:spPr>
        <p:txBody>
          <a:bodyPr/>
          <a:lstStyle/>
          <a:p>
            <a:pPr marL="0" indent="0">
              <a:buNone/>
            </a:pPr>
            <a:r>
              <a:rPr lang="en-US" sz="1600" dirty="0"/>
              <a:t>You can use copilot to analyze your tests and your code and try to find behaviors that are not covered by any integration tests</a:t>
            </a:r>
          </a:p>
        </p:txBody>
      </p:sp>
      <p:pic>
        <p:nvPicPr>
          <p:cNvPr id="9" name="Imagem 8">
            <a:extLst>
              <a:ext uri="{FF2B5EF4-FFF2-40B4-BE49-F238E27FC236}">
                <a16:creationId xmlns:a16="http://schemas.microsoft.com/office/drawing/2014/main" id="{E76A9FC0-BD93-BE86-75DA-0B9FBFF1980A}"/>
              </a:ext>
            </a:extLst>
          </p:cNvPr>
          <p:cNvPicPr>
            <a:picLocks noChangeAspect="1"/>
          </p:cNvPicPr>
          <p:nvPr/>
        </p:nvPicPr>
        <p:blipFill>
          <a:blip r:embed="rId2"/>
          <a:stretch>
            <a:fillRect/>
          </a:stretch>
        </p:blipFill>
        <p:spPr>
          <a:xfrm>
            <a:off x="570975" y="1070603"/>
            <a:ext cx="5887272" cy="762106"/>
          </a:xfrm>
          <a:prstGeom prst="rect">
            <a:avLst/>
          </a:prstGeom>
        </p:spPr>
      </p:pic>
      <p:pic>
        <p:nvPicPr>
          <p:cNvPr id="11" name="Imagem 10">
            <a:extLst>
              <a:ext uri="{FF2B5EF4-FFF2-40B4-BE49-F238E27FC236}">
                <a16:creationId xmlns:a16="http://schemas.microsoft.com/office/drawing/2014/main" id="{84C1724D-BEEC-5239-7235-08AC5C054422}"/>
              </a:ext>
            </a:extLst>
          </p:cNvPr>
          <p:cNvPicPr>
            <a:picLocks noChangeAspect="1"/>
          </p:cNvPicPr>
          <p:nvPr/>
        </p:nvPicPr>
        <p:blipFill>
          <a:blip r:embed="rId3"/>
          <a:stretch>
            <a:fillRect/>
          </a:stretch>
        </p:blipFill>
        <p:spPr>
          <a:xfrm>
            <a:off x="97344" y="1916016"/>
            <a:ext cx="4804692" cy="4111158"/>
          </a:xfrm>
          <a:prstGeom prst="rect">
            <a:avLst/>
          </a:prstGeom>
        </p:spPr>
      </p:pic>
      <p:pic>
        <p:nvPicPr>
          <p:cNvPr id="13" name="Imagem 12">
            <a:extLst>
              <a:ext uri="{FF2B5EF4-FFF2-40B4-BE49-F238E27FC236}">
                <a16:creationId xmlns:a16="http://schemas.microsoft.com/office/drawing/2014/main" id="{A068F2A7-7239-0165-6569-E1F7C7EE322C}"/>
              </a:ext>
            </a:extLst>
          </p:cNvPr>
          <p:cNvPicPr>
            <a:picLocks noChangeAspect="1"/>
          </p:cNvPicPr>
          <p:nvPr/>
        </p:nvPicPr>
        <p:blipFill>
          <a:blip r:embed="rId4"/>
          <a:stretch>
            <a:fillRect/>
          </a:stretch>
        </p:blipFill>
        <p:spPr>
          <a:xfrm>
            <a:off x="4619182" y="1916016"/>
            <a:ext cx="3638789" cy="4226336"/>
          </a:xfrm>
          <a:prstGeom prst="rect">
            <a:avLst/>
          </a:prstGeom>
        </p:spPr>
      </p:pic>
      <p:pic>
        <p:nvPicPr>
          <p:cNvPr id="15" name="Imagem 14">
            <a:extLst>
              <a:ext uri="{FF2B5EF4-FFF2-40B4-BE49-F238E27FC236}">
                <a16:creationId xmlns:a16="http://schemas.microsoft.com/office/drawing/2014/main" id="{3669F8D1-CC63-ADF6-27B4-20C9C6DA5942}"/>
              </a:ext>
            </a:extLst>
          </p:cNvPr>
          <p:cNvPicPr>
            <a:picLocks noChangeAspect="1"/>
          </p:cNvPicPr>
          <p:nvPr/>
        </p:nvPicPr>
        <p:blipFill>
          <a:blip r:embed="rId5"/>
          <a:stretch>
            <a:fillRect/>
          </a:stretch>
        </p:blipFill>
        <p:spPr>
          <a:xfrm>
            <a:off x="8241641" y="1916016"/>
            <a:ext cx="3753713" cy="4622393"/>
          </a:xfrm>
          <a:prstGeom prst="rect">
            <a:avLst/>
          </a:prstGeom>
        </p:spPr>
      </p:pic>
    </p:spTree>
    <p:extLst>
      <p:ext uri="{BB962C8B-B14F-4D97-AF65-F5344CB8AC3E}">
        <p14:creationId xmlns:p14="http://schemas.microsoft.com/office/powerpoint/2010/main" val="4104762306"/>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A2FA8CD-4574-0D9A-BED2-8CB2CDD91C79}"/>
              </a:ext>
            </a:extLst>
          </p:cNvPr>
          <p:cNvSpPr>
            <a:spLocks noGrp="1"/>
          </p:cNvSpPr>
          <p:nvPr>
            <p:ph type="title"/>
          </p:nvPr>
        </p:nvSpPr>
        <p:spPr>
          <a:xfrm>
            <a:off x="460443" y="191926"/>
            <a:ext cx="8193024" cy="307777"/>
          </a:xfrm>
        </p:spPr>
        <p:txBody>
          <a:bodyPr/>
          <a:lstStyle/>
          <a:p>
            <a:r>
              <a:rPr lang="en-US" dirty="0"/>
              <a:t>Checking if a specific scenario is covered</a:t>
            </a:r>
          </a:p>
        </p:txBody>
      </p:sp>
      <p:pic>
        <p:nvPicPr>
          <p:cNvPr id="7" name="Imagem 6">
            <a:extLst>
              <a:ext uri="{FF2B5EF4-FFF2-40B4-BE49-F238E27FC236}">
                <a16:creationId xmlns:a16="http://schemas.microsoft.com/office/drawing/2014/main" id="{554C125A-28BB-2198-13C0-AD052B1651C1}"/>
              </a:ext>
            </a:extLst>
          </p:cNvPr>
          <p:cNvPicPr>
            <a:picLocks noChangeAspect="1"/>
          </p:cNvPicPr>
          <p:nvPr/>
        </p:nvPicPr>
        <p:blipFill>
          <a:blip r:embed="rId2"/>
          <a:stretch>
            <a:fillRect/>
          </a:stretch>
        </p:blipFill>
        <p:spPr>
          <a:xfrm>
            <a:off x="460443" y="679465"/>
            <a:ext cx="10012810" cy="746212"/>
          </a:xfrm>
          <a:prstGeom prst="rect">
            <a:avLst/>
          </a:prstGeom>
        </p:spPr>
      </p:pic>
      <p:pic>
        <p:nvPicPr>
          <p:cNvPr id="9" name="Imagem 8">
            <a:extLst>
              <a:ext uri="{FF2B5EF4-FFF2-40B4-BE49-F238E27FC236}">
                <a16:creationId xmlns:a16="http://schemas.microsoft.com/office/drawing/2014/main" id="{B4B6C403-A577-328F-D570-DB79A57F47E2}"/>
              </a:ext>
            </a:extLst>
          </p:cNvPr>
          <p:cNvPicPr>
            <a:picLocks noChangeAspect="1"/>
          </p:cNvPicPr>
          <p:nvPr/>
        </p:nvPicPr>
        <p:blipFill>
          <a:blip r:embed="rId3"/>
          <a:stretch>
            <a:fillRect/>
          </a:stretch>
        </p:blipFill>
        <p:spPr>
          <a:xfrm>
            <a:off x="460443" y="1691148"/>
            <a:ext cx="6873111" cy="4791214"/>
          </a:xfrm>
          <a:prstGeom prst="rect">
            <a:avLst/>
          </a:prstGeom>
        </p:spPr>
      </p:pic>
    </p:spTree>
    <p:extLst>
      <p:ext uri="{BB962C8B-B14F-4D97-AF65-F5344CB8AC3E}">
        <p14:creationId xmlns:p14="http://schemas.microsoft.com/office/powerpoint/2010/main" val="3820140799"/>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AE479F8-3BCF-6605-BFFC-5B9B05338DBC}"/>
              </a:ext>
            </a:extLst>
          </p:cNvPr>
          <p:cNvSpPr>
            <a:spLocks noGrp="1"/>
          </p:cNvSpPr>
          <p:nvPr>
            <p:ph type="title"/>
          </p:nvPr>
        </p:nvSpPr>
        <p:spPr>
          <a:xfrm>
            <a:off x="569911" y="3384610"/>
            <a:ext cx="8193024" cy="615553"/>
          </a:xfrm>
        </p:spPr>
        <p:txBody>
          <a:bodyPr/>
          <a:lstStyle/>
          <a:p>
            <a:r>
              <a:rPr lang="en-US" dirty="0"/>
              <a:t>End to End Tests</a:t>
            </a:r>
          </a:p>
        </p:txBody>
      </p:sp>
    </p:spTree>
    <p:extLst>
      <p:ext uri="{BB962C8B-B14F-4D97-AF65-F5344CB8AC3E}">
        <p14:creationId xmlns:p14="http://schemas.microsoft.com/office/powerpoint/2010/main" val="380661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C4E4982D-5FF3-21E9-4BAF-756BF5379AAD}"/>
              </a:ext>
            </a:extLst>
          </p:cNvPr>
          <p:cNvSpPr>
            <a:spLocks noGrp="1"/>
          </p:cNvSpPr>
          <p:nvPr>
            <p:ph type="title"/>
          </p:nvPr>
        </p:nvSpPr>
        <p:spPr/>
        <p:txBody>
          <a:bodyPr/>
          <a:lstStyle/>
          <a:p>
            <a:r>
              <a:rPr lang="en-US"/>
              <a:t>Session Summary</a:t>
            </a:r>
          </a:p>
        </p:txBody>
      </p:sp>
      <p:sp>
        <p:nvSpPr>
          <p:cNvPr id="45" name="Text Placeholder 44">
            <a:extLst>
              <a:ext uri="{FF2B5EF4-FFF2-40B4-BE49-F238E27FC236}">
                <a16:creationId xmlns:a16="http://schemas.microsoft.com/office/drawing/2014/main" id="{5D6F639D-62A4-68A8-7B55-BBA17EA1F262}"/>
              </a:ext>
            </a:extLst>
          </p:cNvPr>
          <p:cNvSpPr>
            <a:spLocks noGrp="1"/>
          </p:cNvSpPr>
          <p:nvPr>
            <p:ph type="body" sz="quarter" idx="12"/>
          </p:nvPr>
        </p:nvSpPr>
        <p:spPr>
          <a:xfrm>
            <a:off x="584199" y="1589670"/>
            <a:ext cx="8193024" cy="4832670"/>
          </a:xfrm>
        </p:spPr>
        <p:txBody>
          <a:bodyPr/>
          <a:lstStyle/>
          <a:p>
            <a:pPr marL="512064" indent="-512064" algn="l" rtl="0" eaLnBrk="1" latinLnBrk="0" hangingPunct="1">
              <a:lnSpc>
                <a:spcPct val="150000"/>
              </a:lnSpc>
              <a:spcAft>
                <a:spcPts val="3200"/>
              </a:spcAft>
              <a:buFont typeface="Arial" panose="020B0604020202020204" pitchFamily="34" charset="0"/>
              <a:buChar char="•"/>
            </a:pPr>
            <a:r>
              <a:rPr lang="en-US" sz="3200">
                <a:solidFill>
                  <a:srgbClr val="FFFFFF"/>
                </a:solidFill>
                <a:effectLst/>
                <a:latin typeface="Segoe UI" panose="020B0502040204020203" pitchFamily="34" charset="0"/>
              </a:rPr>
              <a:t>What are the benefits of automating software tests?</a:t>
            </a:r>
          </a:p>
          <a:p>
            <a:pPr marL="512064" indent="-512064" algn="l" rtl="0" eaLnBrk="1" latinLnBrk="0" hangingPunct="1">
              <a:lnSpc>
                <a:spcPct val="150000"/>
              </a:lnSpc>
              <a:spcAft>
                <a:spcPts val="3200"/>
              </a:spcAft>
              <a:buFont typeface="Arial" panose="020B0604020202020204" pitchFamily="34" charset="0"/>
              <a:buChar char="•"/>
            </a:pPr>
            <a:r>
              <a:rPr lang="en-US" sz="3200">
                <a:solidFill>
                  <a:srgbClr val="FFFFFF"/>
                </a:solidFill>
                <a:effectLst/>
                <a:latin typeface="Segoe UI" panose="020B0502040204020203" pitchFamily="34" charset="0"/>
              </a:rPr>
              <a:t>Unit Testing 101 + Copilot</a:t>
            </a:r>
          </a:p>
          <a:p>
            <a:pPr marL="512064" indent="-512064" algn="l" rtl="0" eaLnBrk="1" latinLnBrk="0" hangingPunct="1">
              <a:lnSpc>
                <a:spcPct val="150000"/>
              </a:lnSpc>
              <a:spcAft>
                <a:spcPts val="3200"/>
              </a:spcAft>
              <a:buFont typeface="Arial" panose="020B0604020202020204" pitchFamily="34" charset="0"/>
              <a:buChar char="•"/>
            </a:pPr>
            <a:r>
              <a:rPr lang="en-US" sz="3200">
                <a:solidFill>
                  <a:srgbClr val="FFFFFF"/>
                </a:solidFill>
                <a:effectLst/>
                <a:latin typeface="Segoe UI" panose="020B0502040204020203" pitchFamily="34" charset="0"/>
              </a:rPr>
              <a:t>Integration Testing 101 + Copilot</a:t>
            </a:r>
          </a:p>
          <a:p>
            <a:pPr marL="512064" indent="-512064" algn="l" rtl="0" eaLnBrk="1" latinLnBrk="0" hangingPunct="1">
              <a:lnSpc>
                <a:spcPct val="150000"/>
              </a:lnSpc>
              <a:spcAft>
                <a:spcPts val="3200"/>
              </a:spcAft>
              <a:buFont typeface="Arial" panose="020B0604020202020204" pitchFamily="34" charset="0"/>
              <a:buChar char="•"/>
            </a:pPr>
            <a:r>
              <a:rPr lang="en-US" sz="3200">
                <a:solidFill>
                  <a:srgbClr val="FFFFFF"/>
                </a:solidFill>
                <a:effectLst/>
                <a:latin typeface="Segoe UI" panose="020B0502040204020203" pitchFamily="34" charset="0"/>
              </a:rPr>
              <a:t>End-to-End Testing 101 + Copilot</a:t>
            </a:r>
            <a:endParaRPr lang="en-US"/>
          </a:p>
        </p:txBody>
      </p:sp>
    </p:spTree>
    <p:extLst>
      <p:ext uri="{BB962C8B-B14F-4D97-AF65-F5344CB8AC3E}">
        <p14:creationId xmlns:p14="http://schemas.microsoft.com/office/powerpoint/2010/main" val="37184100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FFB83-93EC-AB0E-062E-3CE24E37CE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0C5B3-E3E1-FE94-873E-06DF651F36F2}"/>
              </a:ext>
            </a:extLst>
          </p:cNvPr>
          <p:cNvSpPr>
            <a:spLocks noGrp="1"/>
          </p:cNvSpPr>
          <p:nvPr>
            <p:ph type="title"/>
          </p:nvPr>
        </p:nvSpPr>
        <p:spPr>
          <a:xfrm>
            <a:off x="588263" y="603102"/>
            <a:ext cx="11018520" cy="307777"/>
          </a:xfrm>
        </p:spPr>
        <p:txBody>
          <a:bodyPr/>
          <a:lstStyle/>
          <a:p>
            <a:r>
              <a:rPr lang="en-US" b="1"/>
              <a:t>The Cost of Finding Bugs Later – A practical example</a:t>
            </a:r>
            <a:endParaRPr lang="en-US"/>
          </a:p>
        </p:txBody>
      </p:sp>
      <p:sp>
        <p:nvSpPr>
          <p:cNvPr id="3" name="Content Placeholder 2">
            <a:extLst>
              <a:ext uri="{FF2B5EF4-FFF2-40B4-BE49-F238E27FC236}">
                <a16:creationId xmlns:a16="http://schemas.microsoft.com/office/drawing/2014/main" id="{FD7DF767-ED9B-E1F6-8CE8-318EB98D3AC8}"/>
              </a:ext>
            </a:extLst>
          </p:cNvPr>
          <p:cNvSpPr>
            <a:spLocks noGrp="1"/>
          </p:cNvSpPr>
          <p:nvPr>
            <p:ph idx="1"/>
          </p:nvPr>
        </p:nvSpPr>
        <p:spPr/>
        <p:txBody>
          <a:bodyPr vert="horz" lIns="91440" tIns="45720" rIns="91440" bIns="45720" rtlCol="0" anchor="t">
            <a:noAutofit/>
          </a:bodyPr>
          <a:lstStyle/>
          <a:p>
            <a:pPr marL="0" indent="0">
              <a:buNone/>
            </a:pPr>
            <a:r>
              <a:rPr lang="en-US"/>
              <a:t>Suppose there is no automated testing for this scenario, and the error goes unnoticed during manual testing.</a:t>
            </a:r>
            <a:br>
              <a:rPr lang="en-US"/>
            </a:br>
            <a:endParaRPr lang="en-US"/>
          </a:p>
          <a:p>
            <a:pPr marL="0" indent="0">
              <a:buNone/>
            </a:pPr>
            <a:r>
              <a:rPr lang="en-US"/>
              <a:t>You would only become aware of the problem once customers start reporting it, which could result in:</a:t>
            </a:r>
            <a:br>
              <a:rPr lang="en-US"/>
            </a:br>
            <a:endParaRPr lang="en-US"/>
          </a:p>
          <a:p>
            <a:pPr marL="342900" indent="-342900">
              <a:lnSpc>
                <a:spcPct val="90000"/>
              </a:lnSpc>
            </a:pPr>
            <a:r>
              <a:rPr lang="en-US"/>
              <a:t>Customers losing confidence in your system, potentially missing sales due to missing receipts or encountering tax complications.</a:t>
            </a:r>
            <a:br>
              <a:rPr lang="en-US"/>
            </a:br>
            <a:endParaRPr lang="en-US"/>
          </a:p>
          <a:p>
            <a:pPr marL="342900" indent="-342900">
              <a:lnSpc>
                <a:spcPct val="90000"/>
              </a:lnSpc>
            </a:pPr>
            <a:r>
              <a:rPr lang="en-US"/>
              <a:t>Interrupting your current tasks to address the bug, causing a chain reaction of delays in delivery.</a:t>
            </a:r>
            <a:br>
              <a:rPr lang="en-US"/>
            </a:br>
            <a:endParaRPr lang="en-US"/>
          </a:p>
          <a:p>
            <a:pPr marL="342900" indent="-342900">
              <a:lnSpc>
                <a:spcPct val="90000"/>
              </a:lnSpc>
            </a:pPr>
            <a:r>
              <a:rPr lang="en-US"/>
              <a:t>Spending time debugging to identify the source of the error.</a:t>
            </a:r>
            <a:br>
              <a:rPr lang="en-US"/>
            </a:br>
            <a:endParaRPr lang="en-US"/>
          </a:p>
          <a:p>
            <a:pPr marL="342900" indent="-342900">
              <a:lnSpc>
                <a:spcPct val="90000"/>
              </a:lnSpc>
            </a:pPr>
            <a:r>
              <a:rPr lang="en-US"/>
              <a:t>Once identified, dedicating time to fix the problem.</a:t>
            </a:r>
            <a:br>
              <a:rPr lang="en-US"/>
            </a:br>
            <a:endParaRPr lang="en-US"/>
          </a:p>
          <a:p>
            <a:pPr marL="342900" indent="-342900">
              <a:lnSpc>
                <a:spcPct val="90000"/>
              </a:lnSpc>
            </a:pPr>
            <a:r>
              <a:rPr lang="en-US"/>
              <a:t>Finally, repeating the entire development workflow, including Pull Requests, deployments, and approvals.</a:t>
            </a:r>
          </a:p>
        </p:txBody>
      </p:sp>
    </p:spTree>
    <p:extLst>
      <p:ext uri="{BB962C8B-B14F-4D97-AF65-F5344CB8AC3E}">
        <p14:creationId xmlns:p14="http://schemas.microsoft.com/office/powerpoint/2010/main" val="2089107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93BE6C-78EB-D9C9-5A19-85E7211F7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9CB89-A528-3043-FA4E-21908C241785}"/>
              </a:ext>
            </a:extLst>
          </p:cNvPr>
          <p:cNvSpPr>
            <a:spLocks noGrp="1"/>
          </p:cNvSpPr>
          <p:nvPr>
            <p:ph type="title"/>
          </p:nvPr>
        </p:nvSpPr>
        <p:spPr>
          <a:xfrm>
            <a:off x="841249" y="208898"/>
            <a:ext cx="10783314" cy="1066412"/>
          </a:xfrm>
        </p:spPr>
        <p:txBody>
          <a:bodyPr>
            <a:normAutofit fontScale="90000"/>
          </a:bodyPr>
          <a:lstStyle/>
          <a:p>
            <a:r>
              <a:rPr lang="en-US" sz="4000" b="1"/>
              <a:t>The Cost of Finding Bugs Later – A practical example</a:t>
            </a:r>
            <a:endParaRPr lang="en-US" sz="4000"/>
          </a:p>
        </p:txBody>
      </p:sp>
      <p:sp>
        <p:nvSpPr>
          <p:cNvPr id="21" name="Content Placeholder 9">
            <a:extLst>
              <a:ext uri="{FF2B5EF4-FFF2-40B4-BE49-F238E27FC236}">
                <a16:creationId xmlns:a16="http://schemas.microsoft.com/office/drawing/2014/main" id="{1DD783A1-B4FE-0192-9451-0608FF68846F}"/>
              </a:ext>
            </a:extLst>
          </p:cNvPr>
          <p:cNvSpPr>
            <a:spLocks noGrp="1"/>
          </p:cNvSpPr>
          <p:nvPr>
            <p:ph idx="1"/>
          </p:nvPr>
        </p:nvSpPr>
        <p:spPr>
          <a:xfrm>
            <a:off x="838201" y="1590059"/>
            <a:ext cx="10783316" cy="1850250"/>
          </a:xfrm>
        </p:spPr>
        <p:txBody>
          <a:bodyPr vert="horz" lIns="91440" tIns="45720" rIns="91440" bIns="45720" rtlCol="0" anchor="t">
            <a:normAutofit/>
          </a:bodyPr>
          <a:lstStyle/>
          <a:p>
            <a:pPr marL="0" indent="0">
              <a:buNone/>
            </a:pPr>
            <a:r>
              <a:rPr lang="en-US" sz="2000">
                <a:solidFill>
                  <a:srgbClr val="000000"/>
                </a:solidFill>
                <a:latin typeface="Aptos"/>
              </a:rPr>
              <a:t>After all </a:t>
            </a:r>
            <a:r>
              <a:rPr lang="en-US" sz="2000">
                <a:solidFill>
                  <a:srgbClr val="000000"/>
                </a:solidFill>
                <a:effectLst/>
                <a:latin typeface="Aptos"/>
              </a:rPr>
              <a:t>of </a:t>
            </a:r>
            <a:r>
              <a:rPr lang="en-US" sz="2000">
                <a:solidFill>
                  <a:srgbClr val="000000"/>
                </a:solidFill>
                <a:latin typeface="Aptos"/>
              </a:rPr>
              <a:t>that, you fix the bug.</a:t>
            </a:r>
            <a:endParaRPr lang="en-US">
              <a:solidFill>
                <a:srgbClr val="000000"/>
              </a:solidFill>
              <a:latin typeface="Aptos"/>
            </a:endParaRPr>
          </a:p>
          <a:p>
            <a:pPr marL="0" indent="0">
              <a:buNone/>
            </a:pPr>
            <a:endParaRPr lang="en-US" sz="2000"/>
          </a:p>
          <a:p>
            <a:pPr marL="0" indent="0">
              <a:buNone/>
            </a:pPr>
            <a:endParaRPr lang="en-US" sz="2000"/>
          </a:p>
          <a:p>
            <a:pPr marL="0" indent="0">
              <a:buNone/>
            </a:pPr>
            <a:r>
              <a:rPr lang="en-US" sz="2000"/>
              <a:t>But the worst part is...</a:t>
            </a:r>
          </a:p>
          <a:p>
            <a:pPr marL="0" indent="0">
              <a:buNone/>
            </a:pPr>
            <a:endParaRPr lang="en-US" sz="2000"/>
          </a:p>
          <a:p>
            <a:pPr marL="0" indent="0">
              <a:buNone/>
            </a:pPr>
            <a:endParaRPr lang="en-US" sz="2000"/>
          </a:p>
        </p:txBody>
      </p:sp>
      <p:sp>
        <p:nvSpPr>
          <p:cNvPr id="3" name="TextBox 2">
            <a:extLst>
              <a:ext uri="{FF2B5EF4-FFF2-40B4-BE49-F238E27FC236}">
                <a16:creationId xmlns:a16="http://schemas.microsoft.com/office/drawing/2014/main" id="{225C9AFE-2632-214F-EC9C-CFFD19F3DF25}"/>
              </a:ext>
            </a:extLst>
          </p:cNvPr>
          <p:cNvSpPr txBox="1"/>
          <p:nvPr/>
        </p:nvSpPr>
        <p:spPr>
          <a:xfrm>
            <a:off x="833509" y="3950368"/>
            <a:ext cx="98738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There's no guarantee that this problem will not happen again.</a:t>
            </a:r>
          </a:p>
        </p:txBody>
      </p:sp>
    </p:spTree>
    <p:extLst>
      <p:ext uri="{BB962C8B-B14F-4D97-AF65-F5344CB8AC3E}">
        <p14:creationId xmlns:p14="http://schemas.microsoft.com/office/powerpoint/2010/main" val="97358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6332190-3648-EFC7-7102-2DAB70EA69F6}"/>
              </a:ext>
            </a:extLst>
          </p:cNvPr>
          <p:cNvSpPr>
            <a:spLocks noGrp="1"/>
          </p:cNvSpPr>
          <p:nvPr>
            <p:ph type="title"/>
          </p:nvPr>
        </p:nvSpPr>
        <p:spPr/>
        <p:txBody>
          <a:bodyPr/>
          <a:lstStyle/>
          <a:p>
            <a:r>
              <a:rPr lang="en-US"/>
              <a:t>Manual Software Testing</a:t>
            </a:r>
          </a:p>
        </p:txBody>
      </p:sp>
    </p:spTree>
    <p:extLst>
      <p:ext uri="{BB962C8B-B14F-4D97-AF65-F5344CB8AC3E}">
        <p14:creationId xmlns:p14="http://schemas.microsoft.com/office/powerpoint/2010/main" val="36452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419F-3769-2463-6F06-FFA4BFCEADA1}"/>
              </a:ext>
            </a:extLst>
          </p:cNvPr>
          <p:cNvSpPr>
            <a:spLocks noGrp="1"/>
          </p:cNvSpPr>
          <p:nvPr>
            <p:ph type="title"/>
          </p:nvPr>
        </p:nvSpPr>
        <p:spPr/>
        <p:txBody>
          <a:bodyPr/>
          <a:lstStyle/>
          <a:p>
            <a:r>
              <a:rPr lang="en-US"/>
              <a:t>Manual Testing Software Testing</a:t>
            </a:r>
          </a:p>
        </p:txBody>
      </p:sp>
      <p:sp>
        <p:nvSpPr>
          <p:cNvPr id="3" name="Content Placeholder 2">
            <a:extLst>
              <a:ext uri="{FF2B5EF4-FFF2-40B4-BE49-F238E27FC236}">
                <a16:creationId xmlns:a16="http://schemas.microsoft.com/office/drawing/2014/main" id="{88E827D3-03AE-41C9-6ECD-CFF69CDAB365}"/>
              </a:ext>
            </a:extLst>
          </p:cNvPr>
          <p:cNvSpPr>
            <a:spLocks noGrp="1"/>
          </p:cNvSpPr>
          <p:nvPr>
            <p:ph idx="1"/>
          </p:nvPr>
        </p:nvSpPr>
        <p:spPr>
          <a:xfrm>
            <a:off x="838200" y="1624342"/>
            <a:ext cx="10515600" cy="4351338"/>
          </a:xfrm>
        </p:spPr>
        <p:txBody>
          <a:bodyPr vert="horz" lIns="91440" tIns="45720" rIns="91440" bIns="45720" rtlCol="0" anchor="t">
            <a:normAutofit fontScale="92500"/>
          </a:bodyPr>
          <a:lstStyle/>
          <a:p>
            <a:pPr>
              <a:buNone/>
            </a:pPr>
            <a:r>
              <a:rPr lang="en-US">
                <a:ea typeface="+mn-lt"/>
                <a:cs typeface="+mn-lt"/>
              </a:rPr>
              <a:t>Manual testing is when a human tester checks a software application </a:t>
            </a:r>
            <a:r>
              <a:rPr lang="en-US" b="1">
                <a:ea typeface="+mn-lt"/>
                <a:cs typeface="+mn-lt"/>
              </a:rPr>
              <a:t>without using automation tools</a:t>
            </a:r>
            <a:r>
              <a:rPr lang="en-US">
                <a:ea typeface="+mn-lt"/>
                <a:cs typeface="+mn-lt"/>
              </a:rPr>
              <a:t>. The tester follows test cases or explores the system freely to find bugs, verify features, and ensure the software behaves correctly.</a:t>
            </a:r>
            <a:br>
              <a:rPr lang="en-US">
                <a:ea typeface="+mn-lt"/>
                <a:cs typeface="+mn-lt"/>
              </a:rPr>
            </a:br>
            <a:endParaRPr lang="en-US">
              <a:ea typeface="+mn-lt"/>
              <a:cs typeface="+mn-lt"/>
            </a:endParaRPr>
          </a:p>
          <a:p>
            <a:pPr>
              <a:buNone/>
            </a:pPr>
            <a:r>
              <a:rPr lang="en-US" b="1">
                <a:ea typeface="+mn-lt"/>
                <a:cs typeface="+mn-lt"/>
              </a:rPr>
              <a:t>Strengths</a:t>
            </a:r>
            <a:br>
              <a:rPr lang="en-US" b="1">
                <a:ea typeface="+mn-lt"/>
                <a:cs typeface="+mn-lt"/>
              </a:rPr>
            </a:br>
            <a:endParaRPr lang="en-US"/>
          </a:p>
          <a:p>
            <a:pPr>
              <a:buFont typeface="Arial"/>
              <a:buChar char="•"/>
            </a:pPr>
            <a:r>
              <a:rPr lang="en-US">
                <a:ea typeface="+mn-lt"/>
                <a:cs typeface="+mn-lt"/>
              </a:rPr>
              <a:t>Detects </a:t>
            </a:r>
            <a:r>
              <a:rPr lang="en-US" b="1">
                <a:ea typeface="+mn-lt"/>
                <a:cs typeface="+mn-lt"/>
              </a:rPr>
              <a:t>visual and user experience issues</a:t>
            </a:r>
            <a:r>
              <a:rPr lang="en-US">
                <a:ea typeface="+mn-lt"/>
                <a:cs typeface="+mn-lt"/>
              </a:rPr>
              <a:t> better than machines</a:t>
            </a:r>
            <a:endParaRPr lang="en-US"/>
          </a:p>
          <a:p>
            <a:pPr>
              <a:buFont typeface="Arial"/>
              <a:buChar char="•"/>
            </a:pPr>
            <a:r>
              <a:rPr lang="en-US">
                <a:ea typeface="+mn-lt"/>
                <a:cs typeface="+mn-lt"/>
              </a:rPr>
              <a:t>Great for </a:t>
            </a:r>
            <a:r>
              <a:rPr lang="en-US" b="1">
                <a:ea typeface="+mn-lt"/>
                <a:cs typeface="+mn-lt"/>
              </a:rPr>
              <a:t>exploratory and ad-hoc testing</a:t>
            </a:r>
            <a:endParaRPr lang="en-US"/>
          </a:p>
          <a:p>
            <a:pPr>
              <a:buFont typeface="Arial"/>
              <a:buChar char="•"/>
            </a:pPr>
            <a:r>
              <a:rPr lang="en-US" b="1">
                <a:ea typeface="+mn-lt"/>
                <a:cs typeface="+mn-lt"/>
              </a:rPr>
              <a:t>Flexible</a:t>
            </a:r>
            <a:r>
              <a:rPr lang="en-US">
                <a:ea typeface="+mn-lt"/>
                <a:cs typeface="+mn-lt"/>
              </a:rPr>
              <a:t> and easy to adjust during testing</a:t>
            </a:r>
          </a:p>
          <a:p>
            <a:pPr>
              <a:buFont typeface="Arial"/>
              <a:buChar char="•"/>
            </a:pPr>
            <a:r>
              <a:rPr lang="en-US">
                <a:ea typeface="+mn-lt"/>
                <a:cs typeface="+mn-lt"/>
              </a:rPr>
              <a:t>No need for complex tools or scripts</a:t>
            </a:r>
          </a:p>
          <a:p>
            <a:pPr>
              <a:buFont typeface="Arial"/>
              <a:buChar char="•"/>
            </a:pPr>
            <a:endParaRPr lang="en-US">
              <a:ea typeface="+mn-lt"/>
              <a:cs typeface="+mn-lt"/>
            </a:endParaRPr>
          </a:p>
          <a:p>
            <a:pPr>
              <a:buNone/>
            </a:pPr>
            <a:r>
              <a:rPr lang="en-US" b="1">
                <a:ea typeface="+mn-lt"/>
                <a:cs typeface="+mn-lt"/>
              </a:rPr>
              <a:t>Weaknesses</a:t>
            </a:r>
            <a:br>
              <a:rPr lang="en-US">
                <a:ea typeface="+mn-lt"/>
                <a:cs typeface="+mn-lt"/>
              </a:rPr>
            </a:br>
            <a:endParaRPr lang="en-US"/>
          </a:p>
          <a:p>
            <a:pPr>
              <a:buFont typeface="Arial"/>
              <a:buChar char="•"/>
            </a:pPr>
            <a:r>
              <a:rPr lang="en-US" b="1">
                <a:ea typeface="+mn-lt"/>
                <a:cs typeface="+mn-lt"/>
              </a:rPr>
              <a:t>Time-consuming</a:t>
            </a:r>
            <a:r>
              <a:rPr lang="en-US">
                <a:ea typeface="+mn-lt"/>
                <a:cs typeface="+mn-lt"/>
              </a:rPr>
              <a:t> for repetitive tasks </a:t>
            </a:r>
            <a:endParaRPr lang="en-US"/>
          </a:p>
          <a:p>
            <a:pPr>
              <a:buFont typeface="Arial"/>
              <a:buChar char="•"/>
            </a:pPr>
            <a:r>
              <a:rPr lang="en-US">
                <a:ea typeface="+mn-lt"/>
                <a:cs typeface="+mn-lt"/>
              </a:rPr>
              <a:t>Prone to </a:t>
            </a:r>
            <a:r>
              <a:rPr lang="en-US" b="1">
                <a:ea typeface="+mn-lt"/>
                <a:cs typeface="+mn-lt"/>
              </a:rPr>
              <a:t>human error</a:t>
            </a:r>
            <a:endParaRPr lang="en-US"/>
          </a:p>
          <a:p>
            <a:pPr>
              <a:buFont typeface="Arial"/>
              <a:buChar char="•"/>
            </a:pPr>
            <a:r>
              <a:rPr lang="en-US">
                <a:ea typeface="+mn-lt"/>
                <a:cs typeface="+mn-lt"/>
              </a:rPr>
              <a:t>Hard to </a:t>
            </a:r>
            <a:r>
              <a:rPr lang="en-US" b="1">
                <a:ea typeface="+mn-lt"/>
                <a:cs typeface="+mn-lt"/>
              </a:rPr>
              <a:t>scale</a:t>
            </a:r>
            <a:r>
              <a:rPr lang="en-US">
                <a:ea typeface="+mn-lt"/>
                <a:cs typeface="+mn-lt"/>
              </a:rPr>
              <a:t> for large projects</a:t>
            </a:r>
            <a:endParaRPr lang="en-US"/>
          </a:p>
          <a:p>
            <a:pPr>
              <a:buFont typeface="Arial"/>
              <a:buChar char="•"/>
            </a:pPr>
            <a:r>
              <a:rPr lang="en-US">
                <a:ea typeface="+mn-lt"/>
                <a:cs typeface="+mn-lt"/>
              </a:rPr>
              <a:t>Tests must be </a:t>
            </a:r>
            <a:r>
              <a:rPr lang="en-US" b="1">
                <a:ea typeface="+mn-lt"/>
                <a:cs typeface="+mn-lt"/>
              </a:rPr>
              <a:t>repeated manually</a:t>
            </a:r>
            <a:r>
              <a:rPr lang="en-US">
                <a:ea typeface="+mn-lt"/>
                <a:cs typeface="+mn-lt"/>
              </a:rPr>
              <a:t> every time</a:t>
            </a:r>
            <a:endParaRPr lang="en-US"/>
          </a:p>
          <a:p>
            <a:pPr>
              <a:buFont typeface="Arial"/>
              <a:buChar char="•"/>
            </a:pPr>
            <a:endParaRPr lang="en-US"/>
          </a:p>
          <a:p>
            <a:pPr marL="0" indent="0">
              <a:buNone/>
            </a:pPr>
            <a:endParaRPr lang="en-US"/>
          </a:p>
          <a:p>
            <a:endParaRPr lang="en-US"/>
          </a:p>
        </p:txBody>
      </p:sp>
    </p:spTree>
    <p:extLst>
      <p:ext uri="{BB962C8B-B14F-4D97-AF65-F5344CB8AC3E}">
        <p14:creationId xmlns:p14="http://schemas.microsoft.com/office/powerpoint/2010/main" val="1401938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5A43A-E0E9-7CC1-E165-13AF095E3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A08A58-6AF7-AFBC-9E44-D154E2EC3411}"/>
              </a:ext>
            </a:extLst>
          </p:cNvPr>
          <p:cNvSpPr>
            <a:spLocks noGrp="1"/>
          </p:cNvSpPr>
          <p:nvPr>
            <p:ph type="title"/>
          </p:nvPr>
        </p:nvSpPr>
        <p:spPr/>
        <p:txBody>
          <a:bodyPr/>
          <a:lstStyle/>
          <a:p>
            <a:r>
              <a:rPr lang="en-US"/>
              <a:t>Manual Testing Software Testing</a:t>
            </a:r>
          </a:p>
          <a:p>
            <a:endParaRPr lang="en-US"/>
          </a:p>
        </p:txBody>
      </p:sp>
      <p:sp>
        <p:nvSpPr>
          <p:cNvPr id="3" name="Content Placeholder 2">
            <a:extLst>
              <a:ext uri="{FF2B5EF4-FFF2-40B4-BE49-F238E27FC236}">
                <a16:creationId xmlns:a16="http://schemas.microsoft.com/office/drawing/2014/main" id="{117E47A7-2B2E-598B-7421-465C34DEAD80}"/>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effectLst/>
              </a:rPr>
              <a:t>Machines offer a more cost-effective and quicker alternative to human labor.</a:t>
            </a:r>
            <a:br>
              <a:rPr lang="en-US"/>
            </a:br>
            <a:endParaRPr lang="en-US">
              <a:effectLst/>
            </a:endParaRPr>
          </a:p>
          <a:p>
            <a:pPr marL="0" indent="0">
              <a:buNone/>
            </a:pPr>
            <a:r>
              <a:rPr lang="en-US">
                <a:effectLst/>
              </a:rPr>
              <a:t>Consider the scenario where every line of code in your software must be retested with each new version.</a:t>
            </a:r>
            <a:br>
              <a:rPr lang="en-US"/>
            </a:br>
            <a:br>
              <a:rPr lang="en-US"/>
            </a:br>
            <a:br>
              <a:rPr lang="en-US"/>
            </a:br>
            <a:br>
              <a:rPr lang="en-US"/>
            </a:br>
            <a:endParaRPr lang="en-US">
              <a:effectLst/>
            </a:endParaRPr>
          </a:p>
          <a:p>
            <a:pPr marL="0" indent="0">
              <a:buNone/>
            </a:pPr>
            <a:r>
              <a:rPr lang="en-US">
                <a:effectLst/>
              </a:rPr>
              <a:t>How much time would this process require?</a:t>
            </a:r>
            <a:br>
              <a:rPr lang="en-US"/>
            </a:br>
            <a:endParaRPr lang="en-US">
              <a:effectLst/>
            </a:endParaRPr>
          </a:p>
          <a:p>
            <a:pPr marL="0" indent="0">
              <a:buNone/>
            </a:pPr>
            <a:r>
              <a:rPr lang="en-US">
                <a:effectLst/>
              </a:rPr>
              <a:t>How many individuals would need to participate?</a:t>
            </a:r>
            <a:br>
              <a:rPr lang="en-US"/>
            </a:br>
            <a:endParaRPr lang="en-US">
              <a:effectLst/>
            </a:endParaRPr>
          </a:p>
          <a:p>
            <a:pPr marL="0" indent="0" algn="l" rtl="0">
              <a:lnSpc>
                <a:spcPct val="90000"/>
              </a:lnSpc>
              <a:buNone/>
            </a:pPr>
            <a:r>
              <a:rPr lang="en-US">
                <a:effectLst/>
              </a:rPr>
              <a:t>What would be the expense for the company to have employees performing this task instead of focusing on activities that create value?</a:t>
            </a:r>
            <a:endParaRPr lang="en-US">
              <a:ea typeface="+mn-lt"/>
              <a:cs typeface="+mn-lt"/>
            </a:endParaRPr>
          </a:p>
        </p:txBody>
      </p:sp>
    </p:spTree>
    <p:extLst>
      <p:ext uri="{BB962C8B-B14F-4D97-AF65-F5344CB8AC3E}">
        <p14:creationId xmlns:p14="http://schemas.microsoft.com/office/powerpoint/2010/main" val="217700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F2E95EA2-CBEC-08B5-730B-A3D55BFD4F37}"/>
              </a:ext>
            </a:extLst>
          </p:cNvPr>
          <p:cNvSpPr>
            <a:spLocks noGrp="1"/>
          </p:cNvSpPr>
          <p:nvPr>
            <p:ph type="title"/>
          </p:nvPr>
        </p:nvSpPr>
        <p:spPr/>
        <p:txBody>
          <a:bodyPr/>
          <a:lstStyle/>
          <a:p>
            <a:r>
              <a:rPr lang="en-US"/>
              <a:t>Here comes Automated Software Testing</a:t>
            </a:r>
          </a:p>
        </p:txBody>
      </p:sp>
      <p:sp>
        <p:nvSpPr>
          <p:cNvPr id="2" name="Text Placeholder 1">
            <a:extLst>
              <a:ext uri="{FF2B5EF4-FFF2-40B4-BE49-F238E27FC236}">
                <a16:creationId xmlns:a16="http://schemas.microsoft.com/office/drawing/2014/main" id="{0B195299-F1E1-EF20-AB67-21CD8A6222F9}"/>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77ADA6A2-7531-0A1F-36B6-80B20E9AFDA6}"/>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1D18BD80-CC86-25C4-B39F-7278AAC9CA3A}"/>
              </a:ext>
            </a:extLst>
          </p:cNvPr>
          <p:cNvSpPr>
            <a:spLocks noGrp="1"/>
          </p:cNvSpPr>
          <p:nvPr>
            <p:ph type="body" sz="quarter" idx="14"/>
          </p:nvPr>
        </p:nvSpPr>
        <p:spPr/>
        <p:txBody>
          <a:bodyPr/>
          <a:lstStyle/>
          <a:p>
            <a:endParaRPr lang="en-US"/>
          </a:p>
        </p:txBody>
      </p:sp>
      <p:pic>
        <p:nvPicPr>
          <p:cNvPr id="1026" name="Picture 2">
            <a:extLst>
              <a:ext uri="{FF2B5EF4-FFF2-40B4-BE49-F238E27FC236}">
                <a16:creationId xmlns:a16="http://schemas.microsoft.com/office/drawing/2014/main" id="{8C3F4751-DD6C-206C-F822-AC52C558E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618" r="4495"/>
          <a:stretch>
            <a:fillRect/>
          </a:stretch>
        </p:blipFill>
        <p:spPr bwMode="auto">
          <a:xfrm>
            <a:off x="8077200" y="10"/>
            <a:ext cx="4114800" cy="6857990"/>
          </a:xfrm>
          <a:prstGeom prst="rect">
            <a:avLst/>
          </a:prstGeom>
          <a:solidFill>
            <a:srgbClr val="FFFFFF"/>
          </a:solidFill>
        </p:spPr>
      </p:pic>
    </p:spTree>
    <p:extLst>
      <p:ext uri="{BB962C8B-B14F-4D97-AF65-F5344CB8AC3E}">
        <p14:creationId xmlns:p14="http://schemas.microsoft.com/office/powerpoint/2010/main" val="258617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DBA6F-2CC3-D7D3-35DB-138851EA3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470376-CA94-2831-C9F7-DA12EBED5DA8}"/>
              </a:ext>
            </a:extLst>
          </p:cNvPr>
          <p:cNvSpPr>
            <a:spLocks noGrp="1"/>
          </p:cNvSpPr>
          <p:nvPr>
            <p:ph type="title"/>
          </p:nvPr>
        </p:nvSpPr>
        <p:spPr/>
        <p:txBody>
          <a:bodyPr/>
          <a:lstStyle/>
          <a:p>
            <a:r>
              <a:rPr lang="en-US"/>
              <a:t>But wait, control your expectations</a:t>
            </a:r>
          </a:p>
          <a:p>
            <a:endParaRPr lang="en-US"/>
          </a:p>
        </p:txBody>
      </p:sp>
    </p:spTree>
    <p:extLst>
      <p:ext uri="{BB962C8B-B14F-4D97-AF65-F5344CB8AC3E}">
        <p14:creationId xmlns:p14="http://schemas.microsoft.com/office/powerpoint/2010/main" val="200286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F34B4-931A-549D-722E-0B5F997A49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82C3A-59F0-3239-0FFD-658EA6DE1C45}"/>
              </a:ext>
            </a:extLst>
          </p:cNvPr>
          <p:cNvSpPr>
            <a:spLocks noGrp="1"/>
          </p:cNvSpPr>
          <p:nvPr>
            <p:ph type="title"/>
          </p:nvPr>
        </p:nvSpPr>
        <p:spPr>
          <a:xfrm>
            <a:off x="588263" y="603102"/>
            <a:ext cx="11018520" cy="307777"/>
          </a:xfrm>
        </p:spPr>
        <p:txBody>
          <a:bodyPr/>
          <a:lstStyle/>
          <a:p>
            <a:r>
              <a:rPr lang="en-US">
                <a:ea typeface="+mn-lt"/>
                <a:cs typeface="+mn-lt"/>
              </a:rPr>
              <a:t>There are no Software with Zero amount of Bugs</a:t>
            </a:r>
            <a:endParaRPr lang="en-US"/>
          </a:p>
        </p:txBody>
      </p:sp>
      <p:sp>
        <p:nvSpPr>
          <p:cNvPr id="3" name="Content Placeholder 2">
            <a:extLst>
              <a:ext uri="{FF2B5EF4-FFF2-40B4-BE49-F238E27FC236}">
                <a16:creationId xmlns:a16="http://schemas.microsoft.com/office/drawing/2014/main" id="{F1DC3748-5220-B0CD-CEA1-095BA79393BC}"/>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ea typeface="+mn-lt"/>
                <a:cs typeface="+mn-lt"/>
              </a:rPr>
              <a:t>Don’t matter if you are an Open Source Software, a small startup or a big enterprise.</a:t>
            </a:r>
          </a:p>
          <a:p>
            <a:pPr marL="0" indent="0">
              <a:buNone/>
            </a:pPr>
            <a:endParaRPr lang="en-US">
              <a:ea typeface="+mn-lt"/>
              <a:cs typeface="+mn-lt"/>
            </a:endParaRPr>
          </a:p>
          <a:p>
            <a:pPr marL="0" indent="0">
              <a:buNone/>
            </a:pPr>
            <a:r>
              <a:rPr lang="en-US">
                <a:ea typeface="+mn-lt"/>
                <a:cs typeface="+mn-lt"/>
              </a:rPr>
              <a:t>Don’t matter if you are creating an OS kernel, a web application or a video game.</a:t>
            </a:r>
          </a:p>
          <a:p>
            <a:pPr marL="0" indent="0">
              <a:buNone/>
            </a:pPr>
            <a:endParaRPr lang="en-US">
              <a:ea typeface="+mn-lt"/>
              <a:cs typeface="+mn-lt"/>
            </a:endParaRPr>
          </a:p>
          <a:p>
            <a:pPr marL="0" indent="0">
              <a:buNone/>
            </a:pPr>
            <a:r>
              <a:rPr lang="en-US">
                <a:ea typeface="+mn-lt"/>
                <a:cs typeface="+mn-lt"/>
              </a:rPr>
              <a:t>Don’t matter if you spend a lot of time testing your software.</a:t>
            </a:r>
          </a:p>
          <a:p>
            <a:pPr marL="0" indent="0">
              <a:buNone/>
            </a:pPr>
            <a:endParaRPr lang="en-US">
              <a:ea typeface="+mn-lt"/>
              <a:cs typeface="+mn-lt"/>
            </a:endParaRPr>
          </a:p>
          <a:p>
            <a:pPr marL="0" indent="0">
              <a:buNone/>
            </a:pPr>
            <a:r>
              <a:rPr lang="en-US">
                <a:ea typeface="+mn-lt"/>
                <a:cs typeface="+mn-lt"/>
              </a:rPr>
              <a:t>Don’t matter if you have the best developers in the world.</a:t>
            </a:r>
          </a:p>
          <a:p>
            <a:pPr marL="0" indent="0">
              <a:buNone/>
            </a:pPr>
            <a:endParaRPr lang="en-US">
              <a:ea typeface="+mn-lt"/>
              <a:cs typeface="+mn-lt"/>
            </a:endParaRPr>
          </a:p>
          <a:p>
            <a:pPr marL="0" indent="0">
              <a:buNone/>
            </a:pPr>
            <a:r>
              <a:rPr lang="en-US">
                <a:ea typeface="+mn-lt"/>
                <a:cs typeface="+mn-lt"/>
              </a:rPr>
              <a:t>Software is created by people and people make mistakes.</a:t>
            </a:r>
          </a:p>
        </p:txBody>
      </p:sp>
    </p:spTree>
    <p:extLst>
      <p:ext uri="{BB962C8B-B14F-4D97-AF65-F5344CB8AC3E}">
        <p14:creationId xmlns:p14="http://schemas.microsoft.com/office/powerpoint/2010/main" val="154034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E7BC6-6458-9026-F7CC-116409CE5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827E3-F480-6E46-42DB-4429786E76DE}"/>
              </a:ext>
            </a:extLst>
          </p:cNvPr>
          <p:cNvSpPr>
            <a:spLocks noGrp="1"/>
          </p:cNvSpPr>
          <p:nvPr>
            <p:ph type="title"/>
          </p:nvPr>
        </p:nvSpPr>
        <p:spPr>
          <a:xfrm>
            <a:off x="588263" y="603102"/>
            <a:ext cx="11018520" cy="307777"/>
          </a:xfrm>
        </p:spPr>
        <p:txBody>
          <a:bodyPr/>
          <a:lstStyle/>
          <a:p>
            <a:r>
              <a:rPr lang="en-US">
                <a:ea typeface="+mn-lt"/>
                <a:cs typeface="+mn-lt"/>
              </a:rPr>
              <a:t>Only large projects need testing.</a:t>
            </a:r>
          </a:p>
        </p:txBody>
      </p:sp>
      <p:sp>
        <p:nvSpPr>
          <p:cNvPr id="3" name="Content Placeholder 2">
            <a:extLst>
              <a:ext uri="{FF2B5EF4-FFF2-40B4-BE49-F238E27FC236}">
                <a16:creationId xmlns:a16="http://schemas.microsoft.com/office/drawing/2014/main" id="{0B48C72C-3AAC-3588-D8E7-82D4F148FBC8}"/>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This is a myth. Small projects benefit just as much from testing. Early bugs are cheaper to fix, and tests help maintain code quality as the project grows. </a:t>
            </a:r>
            <a:br>
              <a:rPr lang="en-US"/>
            </a:br>
            <a:br>
              <a:rPr lang="en-US"/>
            </a:br>
            <a:r>
              <a:rPr lang="en-US"/>
              <a:t>Testing isn’t about size—it’s about responsibility.</a:t>
            </a:r>
            <a:br>
              <a:rPr lang="en-US"/>
            </a:br>
            <a:br>
              <a:rPr lang="en-US"/>
            </a:br>
            <a:r>
              <a:rPr lang="en-US"/>
              <a:t>A small script being part of a larger system, can bring everything down</a:t>
            </a:r>
            <a:endParaRPr lang="en-US">
              <a:ea typeface="+mn-lt"/>
              <a:cs typeface="+mn-lt"/>
            </a:endParaRPr>
          </a:p>
        </p:txBody>
      </p:sp>
    </p:spTree>
    <p:extLst>
      <p:ext uri="{BB962C8B-B14F-4D97-AF65-F5344CB8AC3E}">
        <p14:creationId xmlns:p14="http://schemas.microsoft.com/office/powerpoint/2010/main" val="3026997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12BAA-B4A4-6EBA-1E11-D60CAD810A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89A11-0814-BA18-6A1D-7AF3F9DAA856}"/>
              </a:ext>
            </a:extLst>
          </p:cNvPr>
          <p:cNvSpPr>
            <a:spLocks noGrp="1"/>
          </p:cNvSpPr>
          <p:nvPr>
            <p:ph type="title"/>
          </p:nvPr>
        </p:nvSpPr>
        <p:spPr>
          <a:xfrm>
            <a:off x="588263" y="603102"/>
            <a:ext cx="11018520" cy="307777"/>
          </a:xfrm>
        </p:spPr>
        <p:txBody>
          <a:bodyPr/>
          <a:lstStyle/>
          <a:p>
            <a:r>
              <a:rPr lang="en-US" b="1"/>
              <a:t>Software Testing Is Not Easy</a:t>
            </a:r>
          </a:p>
        </p:txBody>
      </p:sp>
      <p:sp>
        <p:nvSpPr>
          <p:cNvPr id="3" name="Content Placeholder 2">
            <a:extLst>
              <a:ext uri="{FF2B5EF4-FFF2-40B4-BE49-F238E27FC236}">
                <a16:creationId xmlns:a16="http://schemas.microsoft.com/office/drawing/2014/main" id="{C999143A-9E2A-030E-6A8E-7DC6A0EDC1F9}"/>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Testing requires analytical thinking, domain knowledge, and creativity.</a:t>
            </a:r>
          </a:p>
          <a:p>
            <a:pPr marL="0" indent="0">
              <a:buNone/>
            </a:pPr>
            <a:endParaRPr lang="en-US"/>
          </a:p>
          <a:p>
            <a:pPr marL="0" indent="0">
              <a:buNone/>
            </a:pPr>
            <a:r>
              <a:rPr lang="en-US"/>
              <a:t>It’s not just clicking buttons—it’s designing scenarios, anticipating edge cases, and understanding how systems behave under stress.</a:t>
            </a:r>
          </a:p>
          <a:p>
            <a:pPr marL="0" indent="0">
              <a:buNone/>
            </a:pPr>
            <a:endParaRPr lang="en-US">
              <a:ea typeface="+mn-lt"/>
              <a:cs typeface="+mn-lt"/>
            </a:endParaRPr>
          </a:p>
          <a:p>
            <a:pPr marL="0" indent="0">
              <a:buNone/>
            </a:pPr>
            <a:r>
              <a:rPr lang="en-US">
                <a:ea typeface="+mn-lt"/>
                <a:cs typeface="+mn-lt"/>
              </a:rPr>
              <a:t>You have to think before writing your production code of how you’re going to test it.</a:t>
            </a:r>
          </a:p>
          <a:p>
            <a:pPr marL="0" indent="0">
              <a:buNone/>
            </a:pPr>
            <a:endParaRPr lang="en-US">
              <a:ea typeface="+mn-lt"/>
              <a:cs typeface="+mn-lt"/>
            </a:endParaRPr>
          </a:p>
          <a:p>
            <a:pPr marL="0" indent="0">
              <a:buNone/>
            </a:pPr>
            <a:r>
              <a:rPr lang="en-US">
                <a:ea typeface="+mn-lt"/>
                <a:cs typeface="+mn-lt"/>
              </a:rPr>
              <a:t>Sometimes, you will need to make your code more complex or verbose to be able to test it.</a:t>
            </a:r>
          </a:p>
        </p:txBody>
      </p:sp>
    </p:spTree>
    <p:extLst>
      <p:ext uri="{BB962C8B-B14F-4D97-AF65-F5344CB8AC3E}">
        <p14:creationId xmlns:p14="http://schemas.microsoft.com/office/powerpoint/2010/main" val="73224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78AD0F38-7A42-A745-17D6-BAF526D16EAE}"/>
              </a:ext>
            </a:extLst>
          </p:cNvPr>
          <p:cNvSpPr>
            <a:spLocks noGrp="1"/>
          </p:cNvSpPr>
          <p:nvPr>
            <p:ph type="title"/>
          </p:nvPr>
        </p:nvSpPr>
        <p:spPr/>
        <p:txBody>
          <a:bodyPr/>
          <a:lstStyle/>
          <a:p>
            <a:r>
              <a:rPr lang="en-US"/>
              <a:t>What issue are we trying to solve?</a:t>
            </a:r>
          </a:p>
        </p:txBody>
      </p:sp>
      <p:sp>
        <p:nvSpPr>
          <p:cNvPr id="2" name="Text Placeholder 1">
            <a:extLst>
              <a:ext uri="{FF2B5EF4-FFF2-40B4-BE49-F238E27FC236}">
                <a16:creationId xmlns:a16="http://schemas.microsoft.com/office/drawing/2014/main" id="{5B99FCD7-71E9-7489-ECFD-3ACF1A5423F5}"/>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8EA2D1E6-C583-2C14-3D3E-D4A5DD670B5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CF05FC27-2E47-B8B8-7345-8ADC162EE9C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0295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2638D-9BA7-B9F9-2BF8-D5C5051C9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ADA18-82A7-C066-A23B-BCF297BA82A5}"/>
              </a:ext>
            </a:extLst>
          </p:cNvPr>
          <p:cNvSpPr>
            <a:spLocks noGrp="1"/>
          </p:cNvSpPr>
          <p:nvPr>
            <p:ph type="title"/>
          </p:nvPr>
        </p:nvSpPr>
        <p:spPr>
          <a:xfrm>
            <a:off x="588263" y="603102"/>
            <a:ext cx="11018520" cy="307777"/>
          </a:xfrm>
        </p:spPr>
        <p:txBody>
          <a:bodyPr/>
          <a:lstStyle/>
          <a:p>
            <a:r>
              <a:rPr lang="en-US" b="1"/>
              <a:t>Software Testing Consumes Time</a:t>
            </a:r>
          </a:p>
        </p:txBody>
      </p:sp>
      <p:sp>
        <p:nvSpPr>
          <p:cNvPr id="3" name="Content Placeholder 2">
            <a:extLst>
              <a:ext uri="{FF2B5EF4-FFF2-40B4-BE49-F238E27FC236}">
                <a16:creationId xmlns:a16="http://schemas.microsoft.com/office/drawing/2014/main" id="{356DB456-3475-844F-E62C-7410F8985EAF}"/>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Most of the time, you will spend more time writing tests than writing production code.</a:t>
            </a:r>
          </a:p>
          <a:p>
            <a:pPr marL="0" indent="0">
              <a:buNone/>
            </a:pPr>
            <a:endParaRPr lang="en-US"/>
          </a:p>
          <a:p>
            <a:pPr marL="0" indent="0">
              <a:buNone/>
            </a:pPr>
            <a:r>
              <a:rPr lang="en-US"/>
              <a:t>Writing automated tests takes time.</a:t>
            </a:r>
          </a:p>
          <a:p>
            <a:pPr marL="0" indent="0">
              <a:buNone/>
            </a:pPr>
            <a:endParaRPr lang="en-US"/>
          </a:p>
          <a:p>
            <a:pPr marL="0" indent="0">
              <a:buNone/>
            </a:pPr>
            <a:r>
              <a:rPr lang="en-US"/>
              <a:t>Yes, it does—but it saves even more time down the road. </a:t>
            </a:r>
          </a:p>
          <a:p>
            <a:pPr marL="0" indent="0">
              <a:buNone/>
            </a:pPr>
            <a:endParaRPr lang="en-US"/>
          </a:p>
          <a:p>
            <a:pPr marL="0" indent="0">
              <a:buNone/>
            </a:pPr>
            <a:r>
              <a:rPr lang="en-US"/>
              <a:t>Skipping testing leads to costly bugs, frustrated users, and painful debugging. </a:t>
            </a:r>
          </a:p>
          <a:p>
            <a:pPr marL="0" indent="0">
              <a:buNone/>
            </a:pPr>
            <a:endParaRPr lang="en-US"/>
          </a:p>
          <a:p>
            <a:pPr marL="0" indent="0">
              <a:buNone/>
            </a:pPr>
            <a:r>
              <a:rPr lang="en-US"/>
              <a:t>Testing is an upfront investment that pays off in stability and speed.</a:t>
            </a:r>
          </a:p>
        </p:txBody>
      </p:sp>
    </p:spTree>
    <p:extLst>
      <p:ext uri="{BB962C8B-B14F-4D97-AF65-F5344CB8AC3E}">
        <p14:creationId xmlns:p14="http://schemas.microsoft.com/office/powerpoint/2010/main" val="1430094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4E326-77DA-08C7-0A76-57EFF2BE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BB6D7E-6790-4F08-BEFC-0A08EDF554DC}"/>
              </a:ext>
            </a:extLst>
          </p:cNvPr>
          <p:cNvSpPr>
            <a:spLocks noGrp="1"/>
          </p:cNvSpPr>
          <p:nvPr>
            <p:ph type="title"/>
          </p:nvPr>
        </p:nvSpPr>
        <p:spPr>
          <a:xfrm>
            <a:off x="588263" y="603102"/>
            <a:ext cx="11018520" cy="307777"/>
          </a:xfrm>
        </p:spPr>
        <p:txBody>
          <a:bodyPr/>
          <a:lstStyle/>
          <a:p>
            <a:r>
              <a:rPr lang="en-US"/>
              <a:t>Writing Tests Is the QA Team’s Job</a:t>
            </a:r>
            <a:endParaRPr lang="en-US" b="1"/>
          </a:p>
        </p:txBody>
      </p:sp>
      <p:sp>
        <p:nvSpPr>
          <p:cNvPr id="3" name="Content Placeholder 2">
            <a:extLst>
              <a:ext uri="{FF2B5EF4-FFF2-40B4-BE49-F238E27FC236}">
                <a16:creationId xmlns:a16="http://schemas.microsoft.com/office/drawing/2014/main" id="{495E2481-4DCD-DFAF-6BAD-8B0D1CE1EB72}"/>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Not true.</a:t>
            </a:r>
          </a:p>
          <a:p>
            <a:pPr marL="0" indent="0">
              <a:buNone/>
            </a:pPr>
            <a:endParaRPr lang="en-US"/>
          </a:p>
          <a:p>
            <a:pPr marL="0" indent="0">
              <a:buNone/>
            </a:pPr>
            <a:r>
              <a:rPr lang="en-US"/>
              <a:t> Developers should write unit tests as part of their workflow. </a:t>
            </a:r>
          </a:p>
          <a:p>
            <a:pPr marL="0" indent="0">
              <a:buNone/>
            </a:pPr>
            <a:endParaRPr lang="en-US"/>
          </a:p>
          <a:p>
            <a:pPr marL="0" indent="0">
              <a:buNone/>
            </a:pPr>
            <a:r>
              <a:rPr lang="en-US"/>
              <a:t>QA focuses on broader testing strategies like integration, performance, and exploratory testing. </a:t>
            </a:r>
          </a:p>
          <a:p>
            <a:pPr marL="0" indent="0">
              <a:buNone/>
            </a:pPr>
            <a:endParaRPr lang="en-US"/>
          </a:p>
          <a:p>
            <a:pPr marL="0" indent="0">
              <a:buNone/>
            </a:pPr>
            <a:r>
              <a:rPr lang="en-US"/>
              <a:t>Testing is a shared responsibility.</a:t>
            </a:r>
          </a:p>
        </p:txBody>
      </p:sp>
      <p:pic>
        <p:nvPicPr>
          <p:cNvPr id="2050" name="Picture 2">
            <a:extLst>
              <a:ext uri="{FF2B5EF4-FFF2-40B4-BE49-F238E27FC236}">
                <a16:creationId xmlns:a16="http://schemas.microsoft.com/office/drawing/2014/main" id="{A84BF09E-E109-3CC5-7FBF-891B261CCB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90239" y="3429000"/>
            <a:ext cx="4716544" cy="314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695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FF52E-A5A2-215D-11D6-488248B7D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219632-EB18-27EE-344C-4F2EE228E03E}"/>
              </a:ext>
            </a:extLst>
          </p:cNvPr>
          <p:cNvSpPr>
            <a:spLocks noGrp="1"/>
          </p:cNvSpPr>
          <p:nvPr>
            <p:ph type="title"/>
          </p:nvPr>
        </p:nvSpPr>
        <p:spPr>
          <a:xfrm>
            <a:off x="588263" y="603102"/>
            <a:ext cx="11018520" cy="307777"/>
          </a:xfrm>
        </p:spPr>
        <p:txBody>
          <a:bodyPr/>
          <a:lstStyle/>
          <a:p>
            <a:r>
              <a:rPr lang="en-US"/>
              <a:t>Code Coverage Equals Quality</a:t>
            </a:r>
            <a:endParaRPr lang="en-US" b="1"/>
          </a:p>
        </p:txBody>
      </p:sp>
      <p:sp>
        <p:nvSpPr>
          <p:cNvPr id="3" name="Content Placeholder 2">
            <a:extLst>
              <a:ext uri="{FF2B5EF4-FFF2-40B4-BE49-F238E27FC236}">
                <a16:creationId xmlns:a16="http://schemas.microsoft.com/office/drawing/2014/main" id="{6CD1EFF4-C56F-BB85-61C9-379161A78E1E}"/>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High coverage can be misleading. You might cover every line but miss critical logic paths. </a:t>
            </a:r>
          </a:p>
          <a:p>
            <a:pPr marL="0" indent="0">
              <a:buNone/>
            </a:pPr>
            <a:endParaRPr lang="en-US"/>
          </a:p>
          <a:p>
            <a:pPr marL="0" indent="0">
              <a:buNone/>
            </a:pPr>
            <a:r>
              <a:rPr lang="en-US"/>
              <a:t>Quality comes from meaningful tests—ones that assert correct behavior, not just touch code.</a:t>
            </a:r>
          </a:p>
          <a:p>
            <a:pPr marL="0" indent="0">
              <a:buNone/>
            </a:pPr>
            <a:endParaRPr lang="en-US"/>
          </a:p>
          <a:p>
            <a:pPr marL="0" indent="0">
              <a:buNone/>
            </a:pPr>
            <a:r>
              <a:rPr lang="en-US"/>
              <a:t>Mutation tests can help you evaluate if your tests have issues and are not properly testing the code.</a:t>
            </a:r>
          </a:p>
        </p:txBody>
      </p:sp>
    </p:spTree>
    <p:extLst>
      <p:ext uri="{BB962C8B-B14F-4D97-AF65-F5344CB8AC3E}">
        <p14:creationId xmlns:p14="http://schemas.microsoft.com/office/powerpoint/2010/main" val="1948971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81C8A-EFC3-4BEC-521F-82448E6B9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7B684-CB6E-3456-1609-D3F47BF75FA6}"/>
              </a:ext>
            </a:extLst>
          </p:cNvPr>
          <p:cNvSpPr>
            <a:spLocks noGrp="1"/>
          </p:cNvSpPr>
          <p:nvPr>
            <p:ph type="title"/>
          </p:nvPr>
        </p:nvSpPr>
        <p:spPr/>
        <p:txBody>
          <a:bodyPr/>
          <a:lstStyle/>
          <a:p>
            <a:r>
              <a:rPr lang="en-US" b="1"/>
              <a:t>It’s All About Culture</a:t>
            </a:r>
          </a:p>
        </p:txBody>
      </p:sp>
      <p:sp>
        <p:nvSpPr>
          <p:cNvPr id="3" name="Text Placeholder 2">
            <a:extLst>
              <a:ext uri="{FF2B5EF4-FFF2-40B4-BE49-F238E27FC236}">
                <a16:creationId xmlns:a16="http://schemas.microsoft.com/office/drawing/2014/main" id="{46CFA0CF-F939-80F8-990C-FE73F0146DA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94BC2749-C6B9-2A4A-3772-CBA0654D79AF}"/>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06038D8A-D644-081B-721C-9732B73E5D59}"/>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6190026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7DF2C-E009-4A71-294E-B393C2F2B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E95E8C-0AAF-1B1E-8D32-9D55AD3DC02F}"/>
              </a:ext>
            </a:extLst>
          </p:cNvPr>
          <p:cNvSpPr>
            <a:spLocks noGrp="1"/>
          </p:cNvSpPr>
          <p:nvPr>
            <p:ph type="title"/>
          </p:nvPr>
        </p:nvSpPr>
        <p:spPr>
          <a:xfrm>
            <a:off x="588263" y="603102"/>
            <a:ext cx="11018520" cy="307777"/>
          </a:xfrm>
        </p:spPr>
        <p:txBody>
          <a:bodyPr/>
          <a:lstStyle/>
          <a:p>
            <a:r>
              <a:rPr lang="en-US" b="1"/>
              <a:t>It’s All About Culture</a:t>
            </a:r>
          </a:p>
        </p:txBody>
      </p:sp>
      <p:sp>
        <p:nvSpPr>
          <p:cNvPr id="3" name="Content Placeholder 2">
            <a:extLst>
              <a:ext uri="{FF2B5EF4-FFF2-40B4-BE49-F238E27FC236}">
                <a16:creationId xmlns:a16="http://schemas.microsoft.com/office/drawing/2014/main" id="{8403CB94-7AFF-EF6E-6C43-90096DCB0AFC}"/>
              </a:ext>
            </a:extLst>
          </p:cNvPr>
          <p:cNvSpPr>
            <a:spLocks noGrp="1"/>
          </p:cNvSpPr>
          <p:nvPr>
            <p:ph idx="1"/>
          </p:nvPr>
        </p:nvSpPr>
        <p:spPr>
          <a:xfrm>
            <a:off x="838200" y="1624342"/>
            <a:ext cx="10515600" cy="4351338"/>
          </a:xfrm>
        </p:spPr>
        <p:txBody>
          <a:bodyPr vert="horz" lIns="91440" tIns="45720" rIns="91440" bIns="45720" rtlCol="0" anchor="t">
            <a:normAutofit/>
          </a:bodyPr>
          <a:lstStyle/>
          <a:p>
            <a:pPr marL="0" indent="0">
              <a:buNone/>
            </a:pPr>
            <a:r>
              <a:rPr lang="en-US"/>
              <a:t>Is impossible to have the benefits of Automated Testing in an environment where most people are not onboard.</a:t>
            </a:r>
          </a:p>
          <a:p>
            <a:pPr marL="0" indent="0">
              <a:buNone/>
            </a:pPr>
            <a:endParaRPr lang="en-US"/>
          </a:p>
          <a:p>
            <a:pPr marL="0" indent="0">
              <a:buNone/>
            </a:pPr>
            <a:r>
              <a:rPr lang="en-US"/>
              <a:t>From the developer, to the QA, to the Product Owners, Designers, Managers, Sellers and Executives.</a:t>
            </a:r>
          </a:p>
          <a:p>
            <a:pPr marL="0" indent="0">
              <a:buNone/>
            </a:pPr>
            <a:endParaRPr lang="en-US"/>
          </a:p>
          <a:p>
            <a:pPr marL="0" indent="0">
              <a:buNone/>
            </a:pPr>
            <a:r>
              <a:rPr lang="en-US"/>
              <a:t>Everyone should understand the value of Automated Testing and work together to achieve the best results.</a:t>
            </a:r>
          </a:p>
          <a:p>
            <a:pPr marL="0" indent="0">
              <a:buNone/>
            </a:pPr>
            <a:endParaRPr lang="en-US"/>
          </a:p>
          <a:p>
            <a:pPr marL="0" indent="0">
              <a:buNone/>
            </a:pPr>
            <a:r>
              <a:rPr lang="en-US"/>
              <a:t>Most companies fail or not even try to implement Automated Testing because of this.</a:t>
            </a:r>
          </a:p>
          <a:p>
            <a:pPr marL="0" indent="0">
              <a:buNone/>
            </a:pPr>
            <a:endParaRPr lang="en-US"/>
          </a:p>
          <a:p>
            <a:pPr marL="0" indent="0">
              <a:buNone/>
            </a:pPr>
            <a:r>
              <a:rPr lang="en-US"/>
              <a:t>“Tests take a lot of time to do; we need to deliver things fast”</a:t>
            </a:r>
            <a:br>
              <a:rPr lang="en-US"/>
            </a:br>
            <a:endParaRPr lang="en-US"/>
          </a:p>
          <a:p>
            <a:pPr marL="0" indent="0">
              <a:buNone/>
            </a:pPr>
            <a:r>
              <a:rPr lang="en-US"/>
              <a:t>“We don’t have the right skills; they won’t know how to do it”</a:t>
            </a:r>
          </a:p>
          <a:p>
            <a:pPr marL="0" indent="0">
              <a:buNone/>
            </a:pPr>
            <a:endParaRPr lang="en-US"/>
          </a:p>
          <a:p>
            <a:pPr marL="0" indent="0">
              <a:buNone/>
            </a:pPr>
            <a:r>
              <a:rPr lang="en-US"/>
              <a:t>“Our customers are not paying is for tests, they need features”</a:t>
            </a:r>
          </a:p>
          <a:p>
            <a:pPr marL="0" indent="0">
              <a:buNone/>
            </a:pPr>
            <a:br>
              <a:rPr lang="en-US"/>
            </a:br>
            <a:r>
              <a:rPr lang="en-US"/>
              <a:t>“My developers don’t want to write tests”</a:t>
            </a:r>
          </a:p>
        </p:txBody>
      </p:sp>
    </p:spTree>
    <p:extLst>
      <p:ext uri="{BB962C8B-B14F-4D97-AF65-F5344CB8AC3E}">
        <p14:creationId xmlns:p14="http://schemas.microsoft.com/office/powerpoint/2010/main" val="11827715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A13FD42-B839-0C8F-98EA-41688A03821F}"/>
              </a:ext>
            </a:extLst>
          </p:cNvPr>
          <p:cNvSpPr>
            <a:spLocks noGrp="1"/>
          </p:cNvSpPr>
          <p:nvPr>
            <p:ph type="title"/>
          </p:nvPr>
        </p:nvSpPr>
        <p:spPr/>
        <p:txBody>
          <a:bodyPr/>
          <a:lstStyle/>
          <a:p>
            <a:r>
              <a:rPr lang="en-US"/>
              <a:t>So, what exactly I should expect from Automated Software Testing?</a:t>
            </a:r>
          </a:p>
        </p:txBody>
      </p:sp>
      <p:sp>
        <p:nvSpPr>
          <p:cNvPr id="2" name="Text Placeholder 1">
            <a:extLst>
              <a:ext uri="{FF2B5EF4-FFF2-40B4-BE49-F238E27FC236}">
                <a16:creationId xmlns:a16="http://schemas.microsoft.com/office/drawing/2014/main" id="{D87ECC72-8911-23B5-A003-C2289A36AEDC}"/>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35B88AC-1CB5-358C-0C16-5D0562C29FF1}"/>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48E564A-E937-462C-B2C9-66B8E2959A9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9215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8A5C7EE-9564-BA7B-7DC9-5E81C18C62A4}"/>
              </a:ext>
            </a:extLst>
          </p:cNvPr>
          <p:cNvSpPr>
            <a:spLocks noGrp="1"/>
          </p:cNvSpPr>
          <p:nvPr>
            <p:ph type="title"/>
          </p:nvPr>
        </p:nvSpPr>
        <p:spPr/>
        <p:txBody>
          <a:bodyPr/>
          <a:lstStyle/>
          <a:p>
            <a:r>
              <a:rPr lang="en-US"/>
              <a:t>So why should I do automated testing?</a:t>
            </a:r>
          </a:p>
        </p:txBody>
      </p:sp>
      <p:sp>
        <p:nvSpPr>
          <p:cNvPr id="6" name="Espaço Reservado para Texto 5">
            <a:extLst>
              <a:ext uri="{FF2B5EF4-FFF2-40B4-BE49-F238E27FC236}">
                <a16:creationId xmlns:a16="http://schemas.microsoft.com/office/drawing/2014/main" id="{E78396FE-43ED-CFE3-3C96-AE51313957C3}"/>
              </a:ext>
            </a:extLst>
          </p:cNvPr>
          <p:cNvSpPr>
            <a:spLocks noGrp="1"/>
          </p:cNvSpPr>
          <p:nvPr>
            <p:ph type="body" sz="quarter" idx="12"/>
          </p:nvPr>
        </p:nvSpPr>
        <p:spPr>
          <a:xfrm>
            <a:off x="584199" y="1150070"/>
            <a:ext cx="8193024" cy="4924425"/>
          </a:xfrm>
        </p:spPr>
        <p:txBody>
          <a:bodyPr/>
          <a:lstStyle/>
          <a:p>
            <a:pPr marL="512064" indent="-512064" algn="l" rtl="0" eaLnBrk="1" latinLnBrk="0" hangingPunct="1">
              <a:lnSpc>
                <a:spcPct val="100000"/>
              </a:lnSpc>
              <a:buNone/>
            </a:pPr>
            <a:r>
              <a:rPr lang="en-US" sz="1600">
                <a:solidFill>
                  <a:srgbClr val="FFFFFF"/>
                </a:solidFill>
                <a:effectLst/>
                <a:latin typeface="Segoe UI" panose="020B0502040204020203" pitchFamily="34" charset="0"/>
              </a:rPr>
              <a:t>Automated Software Testing offers the following benefits:</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512064" indent="-512064" algn="l" rtl="0" eaLnBrk="1" latinLnBrk="0" hangingPunct="1">
              <a:lnSpc>
                <a:spcPct val="100000"/>
              </a:lnSpc>
              <a:buNone/>
            </a:pPr>
            <a:br>
              <a:rPr lang="en-US" sz="1600">
                <a:solidFill>
                  <a:srgbClr val="FFFFFF"/>
                </a:solidFill>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Reduces the number of bugs to a minimum.</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Ensures that the same bug does not reoccur.</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Simplifies the process of locating bugs.</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Minimizes the impact of any bugs that do occur.</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Frees up time for people to focus on tasks that add real value, rather than repeatedly retesting.</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Increases confidence in the development process, making it easier to implement changes without fear of causing failures, facilitating onboarding of new team members to work on existing code.</a:t>
            </a:r>
          </a:p>
          <a:p>
            <a:pPr marL="0" indent="0" algn="l" rtl="0" eaLnBrk="1" latinLnBrk="0" hangingPunct="1">
              <a:lnSpc>
                <a:spcPct val="100000"/>
              </a:lnSpc>
              <a:buNone/>
            </a:pPr>
            <a:endParaRPr lang="en-US" sz="1600">
              <a:solidFill>
                <a:srgbClr val="FFFFFF"/>
              </a:solidFill>
              <a:effectLst/>
              <a:latin typeface="Segoe UI" panose="020B0502040204020203" pitchFamily="34" charset="0"/>
            </a:endParaRPr>
          </a:p>
          <a:p>
            <a:pPr marL="0" indent="0" algn="l" rtl="0" eaLnBrk="1" latinLnBrk="0" hangingPunct="1">
              <a:lnSpc>
                <a:spcPct val="100000"/>
              </a:lnSpc>
              <a:buNone/>
            </a:pPr>
            <a:r>
              <a:rPr lang="en-US" sz="1600">
                <a:solidFill>
                  <a:srgbClr val="FFFFFF"/>
                </a:solidFill>
                <a:effectLst/>
                <a:latin typeface="Segoe UI" panose="020B0502040204020203" pitchFamily="34" charset="0"/>
              </a:rPr>
              <a:t>Indirectly improves overall code quality.</a:t>
            </a:r>
            <a:endParaRPr lang="en-US" sz="1600"/>
          </a:p>
        </p:txBody>
      </p:sp>
    </p:spTree>
    <p:extLst>
      <p:ext uri="{BB962C8B-B14F-4D97-AF65-F5344CB8AC3E}">
        <p14:creationId xmlns:p14="http://schemas.microsoft.com/office/powerpoint/2010/main" val="13648409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B01BC28-AE5E-68B6-4527-6CC48FE03263}"/>
              </a:ext>
            </a:extLst>
          </p:cNvPr>
          <p:cNvSpPr>
            <a:spLocks noGrp="1"/>
          </p:cNvSpPr>
          <p:nvPr>
            <p:ph type="title"/>
          </p:nvPr>
        </p:nvSpPr>
        <p:spPr/>
        <p:txBody>
          <a:bodyPr/>
          <a:lstStyle/>
          <a:p>
            <a:r>
              <a:rPr lang="en-US"/>
              <a:t>Types of Automated Software Testing</a:t>
            </a:r>
          </a:p>
        </p:txBody>
      </p:sp>
      <p:sp>
        <p:nvSpPr>
          <p:cNvPr id="2" name="Text Placeholder 1">
            <a:extLst>
              <a:ext uri="{FF2B5EF4-FFF2-40B4-BE49-F238E27FC236}">
                <a16:creationId xmlns:a16="http://schemas.microsoft.com/office/drawing/2014/main" id="{0496F005-6E57-D7B5-B065-EE278A8C24AD}"/>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BBD2EFA7-7BF8-2935-9DDC-47727E5E38C3}"/>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B9B6BDD-6681-E38F-A38E-6ECAF66BCD0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5226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3D709B9-0D5D-5C4E-A161-B9EC8AAF880C}"/>
              </a:ext>
            </a:extLst>
          </p:cNvPr>
          <p:cNvSpPr>
            <a:spLocks noGrp="1"/>
          </p:cNvSpPr>
          <p:nvPr>
            <p:ph type="title"/>
          </p:nvPr>
        </p:nvSpPr>
        <p:spPr>
          <a:xfrm>
            <a:off x="588262" y="585216"/>
            <a:ext cx="8193024" cy="307777"/>
          </a:xfrm>
        </p:spPr>
        <p:txBody>
          <a:bodyPr/>
          <a:lstStyle/>
          <a:p>
            <a:r>
              <a:rPr lang="en-US"/>
              <a:t>Types of Automated Software Testing</a:t>
            </a:r>
          </a:p>
        </p:txBody>
      </p:sp>
      <p:sp>
        <p:nvSpPr>
          <p:cNvPr id="21" name="Text Placeholder 3">
            <a:extLst>
              <a:ext uri="{FF2B5EF4-FFF2-40B4-BE49-F238E27FC236}">
                <a16:creationId xmlns:a16="http://schemas.microsoft.com/office/drawing/2014/main" id="{1B0DDAB0-E04D-61A1-0472-D35E5878A704}"/>
              </a:ext>
            </a:extLst>
          </p:cNvPr>
          <p:cNvSpPr>
            <a:spLocks noGrp="1"/>
          </p:cNvSpPr>
          <p:nvPr>
            <p:ph type="body" sz="quarter" idx="15"/>
          </p:nvPr>
        </p:nvSpPr>
        <p:spPr>
          <a:xfrm>
            <a:off x="586391" y="2085764"/>
            <a:ext cx="4645485" cy="2708434"/>
          </a:xfrm>
        </p:spPr>
        <p:txBody>
          <a:bodyPr/>
          <a:lstStyle/>
          <a:p>
            <a:pPr marL="0" indent="0">
              <a:buNone/>
            </a:pPr>
            <a:r>
              <a:rPr lang="en-US"/>
              <a:t>There are </a:t>
            </a:r>
            <a:r>
              <a:rPr lang="en-US" b="1"/>
              <a:t>many</a:t>
            </a:r>
            <a:r>
              <a:rPr lang="en-US"/>
              <a:t> types of automated software testing.</a:t>
            </a:r>
          </a:p>
          <a:p>
            <a:pPr marL="0" indent="0">
              <a:buNone/>
            </a:pPr>
            <a:endParaRPr lang="en-US"/>
          </a:p>
          <a:p>
            <a:pPr marL="0" indent="0">
              <a:buNone/>
            </a:pPr>
            <a:r>
              <a:rPr lang="en-US"/>
              <a:t>Every team should decide based on their current context what makes sense in their development process.</a:t>
            </a:r>
          </a:p>
          <a:p>
            <a:pPr marL="0" indent="0">
              <a:buNone/>
            </a:pPr>
            <a:endParaRPr lang="en-US"/>
          </a:p>
          <a:p>
            <a:pPr marL="0" indent="0">
              <a:buNone/>
            </a:pPr>
            <a:endParaRPr lang="en-US"/>
          </a:p>
          <a:p>
            <a:pPr marL="0" indent="0">
              <a:buNone/>
            </a:pPr>
            <a:r>
              <a:rPr lang="en-US"/>
              <a:t>Different types of tests have different purposes, costs, people who should be engaged, coverage, risks, frequency, required tools, required knowledge, depth and learning curve.</a:t>
            </a:r>
          </a:p>
        </p:txBody>
      </p:sp>
      <p:pic>
        <p:nvPicPr>
          <p:cNvPr id="12" name="Imagem 11">
            <a:extLst>
              <a:ext uri="{FF2B5EF4-FFF2-40B4-BE49-F238E27FC236}">
                <a16:creationId xmlns:a16="http://schemas.microsoft.com/office/drawing/2014/main" id="{DE10322C-C320-F385-6EAF-A4307490A619}"/>
              </a:ext>
            </a:extLst>
          </p:cNvPr>
          <p:cNvPicPr>
            <a:picLocks noChangeAspect="1"/>
          </p:cNvPicPr>
          <p:nvPr/>
        </p:nvPicPr>
        <p:blipFill>
          <a:blip r:embed="rId2"/>
          <a:stretch>
            <a:fillRect/>
          </a:stretch>
        </p:blipFill>
        <p:spPr>
          <a:xfrm>
            <a:off x="5334823" y="311874"/>
            <a:ext cx="6892925" cy="6479349"/>
          </a:xfrm>
          <a:prstGeom prst="rect">
            <a:avLst/>
          </a:prstGeom>
          <a:noFill/>
        </p:spPr>
      </p:pic>
    </p:spTree>
    <p:extLst>
      <p:ext uri="{BB962C8B-B14F-4D97-AF65-F5344CB8AC3E}">
        <p14:creationId xmlns:p14="http://schemas.microsoft.com/office/powerpoint/2010/main" val="33591103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4E806C-3693-F233-F9DE-9BBED654A9C2}"/>
              </a:ext>
            </a:extLst>
          </p:cNvPr>
          <p:cNvSpPr>
            <a:spLocks noGrp="1"/>
          </p:cNvSpPr>
          <p:nvPr>
            <p:ph type="title"/>
          </p:nvPr>
        </p:nvSpPr>
        <p:spPr/>
        <p:txBody>
          <a:bodyPr/>
          <a:lstStyle/>
          <a:p>
            <a:r>
              <a:rPr lang="en-US"/>
              <a:t>Most common types of Automated Tests</a:t>
            </a:r>
          </a:p>
        </p:txBody>
      </p:sp>
      <p:sp>
        <p:nvSpPr>
          <p:cNvPr id="4" name="Espaço Reservado para Texto 3">
            <a:extLst>
              <a:ext uri="{FF2B5EF4-FFF2-40B4-BE49-F238E27FC236}">
                <a16:creationId xmlns:a16="http://schemas.microsoft.com/office/drawing/2014/main" id="{A6698FCE-9DC2-5689-9313-FAB6878D2D3E}"/>
              </a:ext>
            </a:extLst>
          </p:cNvPr>
          <p:cNvSpPr>
            <a:spLocks noGrp="1"/>
          </p:cNvSpPr>
          <p:nvPr>
            <p:ph type="body" sz="quarter" idx="15"/>
          </p:nvPr>
        </p:nvSpPr>
        <p:spPr>
          <a:xfrm>
            <a:off x="586390" y="2085764"/>
            <a:ext cx="5267655" cy="3898503"/>
          </a:xfrm>
        </p:spPr>
        <p:txBody>
          <a:bodyPr/>
          <a:lstStyle/>
          <a:p>
            <a:pPr marL="0" indent="0" algn="l" rtl="0" eaLnBrk="1" latinLnBrk="0" hangingPunct="1">
              <a:spcBef>
                <a:spcPts val="384"/>
              </a:spcBef>
              <a:buNone/>
            </a:pPr>
            <a:r>
              <a:rPr lang="en-US" sz="1600">
                <a:solidFill>
                  <a:srgbClr val="FFFFFF"/>
                </a:solidFill>
                <a:effectLst/>
                <a:latin typeface="Segoe UI" panose="020B0502040204020203" pitchFamily="34" charset="0"/>
              </a:rPr>
              <a:t>In software development, certain types of tests tend to be more prevalent, primarily because they provide value across a wide range of scenarios.</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These tests are often </a:t>
            </a:r>
            <a:r>
              <a:rPr lang="en-US" sz="1600" err="1">
                <a:solidFill>
                  <a:srgbClr val="FFFFFF"/>
                </a:solidFill>
                <a:effectLst/>
                <a:latin typeface="Segoe UI" panose="020B0502040204020203" pitchFamily="34" charset="0"/>
              </a:rPr>
              <a:t>visualised</a:t>
            </a:r>
            <a:r>
              <a:rPr lang="en-US" sz="1600">
                <a:solidFill>
                  <a:srgbClr val="FFFFFF"/>
                </a:solidFill>
                <a:effectLst/>
                <a:latin typeface="Segoe UI" panose="020B0502040204020203" pitchFamily="34" charset="0"/>
              </a:rPr>
              <a:t> as a pyramid, with the largest number of tests at the base and fewer tests as you move toward the top.</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At the lower levels, the focus is on the question, “Are we building the system, right?”</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Whereas at the higher levels, the emphasis shifts to, “Are we building the right system?”</a:t>
            </a:r>
            <a:br>
              <a:rPr lang="en-US" sz="1600">
                <a:solidFill>
                  <a:srgbClr val="FFFFFF"/>
                </a:solidFill>
                <a:effectLst/>
                <a:latin typeface="Segoe UI" panose="020B0502040204020203" pitchFamily="34" charset="0"/>
              </a:rPr>
            </a:br>
            <a:endParaRPr lang="en-US" sz="1600">
              <a:solidFill>
                <a:srgbClr val="FFFFFF"/>
              </a:solidFill>
              <a:effectLst/>
              <a:latin typeface="Segoe UI" panose="020B0502040204020203" pitchFamily="34" charset="0"/>
            </a:endParaRPr>
          </a:p>
          <a:p>
            <a:pPr marL="0" indent="0" algn="l" rtl="0" eaLnBrk="1" latinLnBrk="0" hangingPunct="1">
              <a:spcBef>
                <a:spcPts val="384"/>
              </a:spcBef>
              <a:buNone/>
            </a:pPr>
            <a:r>
              <a:rPr lang="en-US" sz="1600">
                <a:solidFill>
                  <a:srgbClr val="FFFFFF"/>
                </a:solidFill>
                <a:effectLst/>
                <a:latin typeface="Segoe UI" panose="020B0502040204020203" pitchFamily="34" charset="0"/>
              </a:rPr>
              <a:t>Both perspectives complement each other.</a:t>
            </a:r>
            <a:endParaRPr lang="en-US"/>
          </a:p>
        </p:txBody>
      </p:sp>
      <p:pic>
        <p:nvPicPr>
          <p:cNvPr id="4098" name="Picture 2" descr="Beyond the Testing Pyramid – Are Unit Tests Enough?">
            <a:extLst>
              <a:ext uri="{FF2B5EF4-FFF2-40B4-BE49-F238E27FC236}">
                <a16:creationId xmlns:a16="http://schemas.microsoft.com/office/drawing/2014/main" id="{F8D1937C-9018-582E-95D6-CA069262D5DD}"/>
              </a:ext>
            </a:extLst>
          </p:cNvPr>
          <p:cNvPicPr>
            <a:picLocks noGrp="1" noChangeAspect="1" noChangeArrowheads="1"/>
          </p:cNvPicPr>
          <p:nvPr>
            <p:ph type="pic" sz="quarter" idx="19"/>
          </p:nvPr>
        </p:nvPicPr>
        <p:blipFill>
          <a:blip r:embed="rId2">
            <a:extLst>
              <a:ext uri="{28A0092B-C50C-407E-A947-70E740481C1C}">
                <a14:useLocalDpi xmlns:a14="http://schemas.microsoft.com/office/drawing/2010/main" val="0"/>
              </a:ext>
            </a:extLst>
          </a:blip>
          <a:srcRect t="253" b="2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316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0B40-2860-F561-E67A-B89F935BB90D}"/>
              </a:ext>
            </a:extLst>
          </p:cNvPr>
          <p:cNvSpPr>
            <a:spLocks noGrp="1"/>
          </p:cNvSpPr>
          <p:nvPr>
            <p:ph type="title"/>
          </p:nvPr>
        </p:nvSpPr>
        <p:spPr/>
        <p:txBody>
          <a:bodyPr/>
          <a:lstStyle/>
          <a:p>
            <a:r>
              <a:rPr lang="en-US"/>
              <a:t>Software Errors can cause a lot of issues</a:t>
            </a:r>
          </a:p>
        </p:txBody>
      </p:sp>
      <p:pic>
        <p:nvPicPr>
          <p:cNvPr id="3" name="Picture 2" descr="A black text on a white background&#10;&#10;AI-generated content may be incorrect.">
            <a:extLst>
              <a:ext uri="{FF2B5EF4-FFF2-40B4-BE49-F238E27FC236}">
                <a16:creationId xmlns:a16="http://schemas.microsoft.com/office/drawing/2014/main" id="{6BBA0A82-EE1A-F34B-C2C7-8A792B9AAE8B}"/>
              </a:ext>
            </a:extLst>
          </p:cNvPr>
          <p:cNvPicPr>
            <a:picLocks noChangeAspect="1"/>
          </p:cNvPicPr>
          <p:nvPr/>
        </p:nvPicPr>
        <p:blipFill>
          <a:blip r:embed="rId2"/>
          <a:stretch>
            <a:fillRect/>
          </a:stretch>
        </p:blipFill>
        <p:spPr>
          <a:xfrm>
            <a:off x="84478" y="1138926"/>
            <a:ext cx="7805372" cy="1822939"/>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876FC2B9-82D2-2BF4-958C-61A648275741}"/>
              </a:ext>
            </a:extLst>
          </p:cNvPr>
          <p:cNvPicPr>
            <a:picLocks noChangeAspect="1"/>
          </p:cNvPicPr>
          <p:nvPr/>
        </p:nvPicPr>
        <p:blipFill>
          <a:blip r:embed="rId3"/>
          <a:srcRect l="-136" r="1447" b="1305"/>
          <a:stretch>
            <a:fillRect/>
          </a:stretch>
        </p:blipFill>
        <p:spPr>
          <a:xfrm>
            <a:off x="6524302" y="2509901"/>
            <a:ext cx="5328421" cy="2292334"/>
          </a:xfrm>
          <a:prstGeom prst="rect">
            <a:avLst/>
          </a:prstGeom>
        </p:spPr>
      </p:pic>
      <p:pic>
        <p:nvPicPr>
          <p:cNvPr id="5" name="Picture 4" descr="A white background with black text&#10;&#10;AI-generated content may be incorrect.">
            <a:extLst>
              <a:ext uri="{FF2B5EF4-FFF2-40B4-BE49-F238E27FC236}">
                <a16:creationId xmlns:a16="http://schemas.microsoft.com/office/drawing/2014/main" id="{A1CA001A-A8D4-7928-62C8-2B7A1C1D81FD}"/>
              </a:ext>
            </a:extLst>
          </p:cNvPr>
          <p:cNvPicPr>
            <a:picLocks noChangeAspect="1"/>
          </p:cNvPicPr>
          <p:nvPr/>
        </p:nvPicPr>
        <p:blipFill>
          <a:blip r:embed="rId4"/>
          <a:stretch>
            <a:fillRect/>
          </a:stretch>
        </p:blipFill>
        <p:spPr>
          <a:xfrm>
            <a:off x="84478" y="4733236"/>
            <a:ext cx="9410700" cy="1971675"/>
          </a:xfrm>
          <a:prstGeom prst="rect">
            <a:avLst/>
          </a:prstGeom>
        </p:spPr>
      </p:pic>
    </p:spTree>
    <p:extLst>
      <p:ext uri="{BB962C8B-B14F-4D97-AF65-F5344CB8AC3E}">
        <p14:creationId xmlns:p14="http://schemas.microsoft.com/office/powerpoint/2010/main" val="2887521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DF404-0809-97D1-4CD6-949D093965A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F0BDAE6-9969-1BE8-3544-59E36F356E75}"/>
              </a:ext>
            </a:extLst>
          </p:cNvPr>
          <p:cNvSpPr>
            <a:spLocks noGrp="1"/>
          </p:cNvSpPr>
          <p:nvPr>
            <p:ph type="title"/>
          </p:nvPr>
        </p:nvSpPr>
        <p:spPr/>
        <p:txBody>
          <a:bodyPr/>
          <a:lstStyle/>
          <a:p>
            <a:r>
              <a:rPr lang="en-US"/>
              <a:t>Most common types of Automated Tests</a:t>
            </a:r>
          </a:p>
        </p:txBody>
      </p:sp>
      <p:sp>
        <p:nvSpPr>
          <p:cNvPr id="4" name="Espaço Reservado para Texto 3">
            <a:extLst>
              <a:ext uri="{FF2B5EF4-FFF2-40B4-BE49-F238E27FC236}">
                <a16:creationId xmlns:a16="http://schemas.microsoft.com/office/drawing/2014/main" id="{F042CD93-B9A2-96E7-D529-6CBF3C3ABC93}"/>
              </a:ext>
            </a:extLst>
          </p:cNvPr>
          <p:cNvSpPr>
            <a:spLocks noGrp="1"/>
          </p:cNvSpPr>
          <p:nvPr>
            <p:ph type="body" sz="quarter" idx="15"/>
          </p:nvPr>
        </p:nvSpPr>
        <p:spPr>
          <a:xfrm>
            <a:off x="586390" y="1074656"/>
            <a:ext cx="5267655" cy="5022914"/>
          </a:xfrm>
        </p:spPr>
        <p:txBody>
          <a:bodyPr/>
          <a:lstStyle/>
          <a:p>
            <a:pPr marL="0" indent="0">
              <a:buNone/>
            </a:pPr>
            <a:r>
              <a:rPr lang="en-US" b="1"/>
              <a:t>Unit Testing</a:t>
            </a:r>
            <a:endParaRPr lang="en-US"/>
          </a:p>
          <a:p>
            <a:pPr marL="0" indent="0">
              <a:buNone/>
            </a:pPr>
            <a:r>
              <a:rPr lang="en-US"/>
              <a:t>Tests individual components or functions in isolation. Typically written and run by developers to ensure that each unit of code works as expected.</a:t>
            </a:r>
            <a:br>
              <a:rPr lang="en-US"/>
            </a:br>
            <a:endParaRPr lang="en-US"/>
          </a:p>
          <a:p>
            <a:pPr marL="0" indent="0">
              <a:buNone/>
            </a:pPr>
            <a:r>
              <a:rPr lang="en-US" b="1"/>
              <a:t>Integration Testing</a:t>
            </a:r>
            <a:endParaRPr lang="en-US"/>
          </a:p>
          <a:p>
            <a:pPr marL="0" indent="0">
              <a:buNone/>
            </a:pPr>
            <a:r>
              <a:rPr lang="en-US"/>
              <a:t>Checks how different modules or services interact with each other. It ensures that combined components work together correctly, and data flows as intended.</a:t>
            </a:r>
            <a:br>
              <a:rPr lang="en-US"/>
            </a:br>
            <a:endParaRPr lang="en-US"/>
          </a:p>
          <a:p>
            <a:pPr marL="0" indent="0">
              <a:buNone/>
            </a:pPr>
            <a:r>
              <a:rPr lang="en-US" b="1"/>
              <a:t>System Testing</a:t>
            </a:r>
            <a:endParaRPr lang="en-US"/>
          </a:p>
          <a:p>
            <a:pPr marL="0" indent="0">
              <a:buNone/>
            </a:pPr>
            <a:r>
              <a:rPr lang="en-US"/>
              <a:t>Validates the entire application. It simulates real-world usage to verify that the system meets functional and non-functional requirements.</a:t>
            </a:r>
            <a:br>
              <a:rPr lang="en-US"/>
            </a:br>
            <a:endParaRPr lang="en-US"/>
          </a:p>
          <a:p>
            <a:pPr marL="0" indent="0">
              <a:buNone/>
            </a:pPr>
            <a:r>
              <a:rPr lang="en-US" b="1"/>
              <a:t>Acceptance Testing</a:t>
            </a:r>
            <a:endParaRPr lang="en-US"/>
          </a:p>
          <a:p>
            <a:pPr marL="0" indent="0">
              <a:buNone/>
            </a:pPr>
            <a:r>
              <a:rPr lang="en-US"/>
              <a:t>Performed to confirm the software meets business requirements and is ready for release. Often done by QA or stakeholders to ensure it delivers value to users.</a:t>
            </a:r>
          </a:p>
        </p:txBody>
      </p:sp>
      <p:pic>
        <p:nvPicPr>
          <p:cNvPr id="4098" name="Picture 2" descr="Beyond the Testing Pyramid – Are Unit Tests Enough?">
            <a:extLst>
              <a:ext uri="{FF2B5EF4-FFF2-40B4-BE49-F238E27FC236}">
                <a16:creationId xmlns:a16="http://schemas.microsoft.com/office/drawing/2014/main" id="{3A9714FA-950C-DE27-49B4-E73951832C95}"/>
              </a:ext>
            </a:extLst>
          </p:cNvPr>
          <p:cNvPicPr>
            <a:picLocks noGrp="1" noChangeAspect="1" noChangeArrowheads="1"/>
          </p:cNvPicPr>
          <p:nvPr>
            <p:ph type="pic" sz="quarter" idx="19"/>
          </p:nvPr>
        </p:nvPicPr>
        <p:blipFill>
          <a:blip r:embed="rId2">
            <a:extLst>
              <a:ext uri="{28A0092B-C50C-407E-A947-70E740481C1C}">
                <a14:useLocalDpi xmlns:a14="http://schemas.microsoft.com/office/drawing/2010/main" val="0"/>
              </a:ext>
            </a:extLst>
          </a:blip>
          <a:srcRect t="253" b="2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3180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8DE94658-FAA4-5D11-0C59-FBB3FC5D8F58}"/>
              </a:ext>
            </a:extLst>
          </p:cNvPr>
          <p:cNvSpPr>
            <a:spLocks noGrp="1"/>
          </p:cNvSpPr>
          <p:nvPr>
            <p:ph type="title"/>
          </p:nvPr>
        </p:nvSpPr>
        <p:spPr>
          <a:xfrm>
            <a:off x="569911" y="3384610"/>
            <a:ext cx="8193024" cy="615553"/>
          </a:xfrm>
        </p:spPr>
        <p:txBody>
          <a:bodyPr/>
          <a:lstStyle/>
          <a:p>
            <a:r>
              <a:rPr lang="en-US"/>
              <a:t>Unit Testing</a:t>
            </a:r>
          </a:p>
        </p:txBody>
      </p:sp>
    </p:spTree>
    <p:extLst>
      <p:ext uri="{BB962C8B-B14F-4D97-AF65-F5344CB8AC3E}">
        <p14:creationId xmlns:p14="http://schemas.microsoft.com/office/powerpoint/2010/main" val="1521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C0667CB3-69F3-4E84-1C9D-98132A50BC68}"/>
              </a:ext>
            </a:extLst>
          </p:cNvPr>
          <p:cNvSpPr>
            <a:spLocks noGrp="1"/>
          </p:cNvSpPr>
          <p:nvPr>
            <p:ph type="title"/>
          </p:nvPr>
        </p:nvSpPr>
        <p:spPr/>
        <p:txBody>
          <a:bodyPr/>
          <a:lstStyle/>
          <a:p>
            <a:r>
              <a:rPr lang="en-US"/>
              <a:t>Unit Testing</a:t>
            </a:r>
          </a:p>
        </p:txBody>
      </p:sp>
      <p:sp>
        <p:nvSpPr>
          <p:cNvPr id="7" name="Espaço Reservado para Texto 6">
            <a:extLst>
              <a:ext uri="{FF2B5EF4-FFF2-40B4-BE49-F238E27FC236}">
                <a16:creationId xmlns:a16="http://schemas.microsoft.com/office/drawing/2014/main" id="{6D7B9A76-454F-4946-D6D7-E3C10EDB1C70}"/>
              </a:ext>
            </a:extLst>
          </p:cNvPr>
          <p:cNvSpPr>
            <a:spLocks noGrp="1"/>
          </p:cNvSpPr>
          <p:nvPr>
            <p:ph type="body" sz="quarter" idx="12"/>
          </p:nvPr>
        </p:nvSpPr>
        <p:spPr>
          <a:xfrm>
            <a:off x="584199" y="1589670"/>
            <a:ext cx="8193024" cy="2170146"/>
          </a:xfrm>
        </p:spPr>
        <p:txBody>
          <a:bodyPr/>
          <a:lstStyle/>
          <a:p>
            <a:pPr marL="0" indent="0">
              <a:buNone/>
            </a:pPr>
            <a:r>
              <a:rPr lang="en-US" sz="1600"/>
              <a:t>Unit testing is the process of verifying that individual components of a software application—typically functions, methods, or classes—</a:t>
            </a:r>
            <a:r>
              <a:rPr lang="en-US" sz="1600" b="1"/>
              <a:t>work as intended in isolation. </a:t>
            </a:r>
          </a:p>
          <a:p>
            <a:pPr marL="0" indent="0">
              <a:buNone/>
            </a:pPr>
            <a:endParaRPr lang="en-US" sz="1600"/>
          </a:p>
          <a:p>
            <a:pPr marL="0" indent="0">
              <a:buNone/>
            </a:pPr>
            <a:r>
              <a:rPr lang="en-US" sz="1600"/>
              <a:t>Each "unit" is the smallest testable part of the code, and the goal is to </a:t>
            </a:r>
            <a:r>
              <a:rPr lang="en-US" sz="1600" b="1"/>
              <a:t>ensure that it behaves correctly given specific inputs and expected outputs.</a:t>
            </a:r>
          </a:p>
          <a:p>
            <a:pPr marL="0" indent="0">
              <a:buNone/>
            </a:pPr>
            <a:endParaRPr lang="en-US" sz="1600"/>
          </a:p>
        </p:txBody>
      </p:sp>
    </p:spTree>
    <p:extLst>
      <p:ext uri="{BB962C8B-B14F-4D97-AF65-F5344CB8AC3E}">
        <p14:creationId xmlns:p14="http://schemas.microsoft.com/office/powerpoint/2010/main" val="25533147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CD29E0-20CB-D283-603D-ED9131E3172D}"/>
              </a:ext>
            </a:extLst>
          </p:cNvPr>
          <p:cNvSpPr>
            <a:spLocks noGrp="1"/>
          </p:cNvSpPr>
          <p:nvPr>
            <p:ph type="title"/>
          </p:nvPr>
        </p:nvSpPr>
        <p:spPr/>
        <p:txBody>
          <a:bodyPr/>
          <a:lstStyle/>
          <a:p>
            <a:r>
              <a:rPr lang="en-US"/>
              <a:t>Unit Testing – What is the focus of unit testing?</a:t>
            </a:r>
          </a:p>
        </p:txBody>
      </p:sp>
      <p:sp>
        <p:nvSpPr>
          <p:cNvPr id="8" name="Retângulo: Cantos Arredondados 7">
            <a:extLst>
              <a:ext uri="{FF2B5EF4-FFF2-40B4-BE49-F238E27FC236}">
                <a16:creationId xmlns:a16="http://schemas.microsoft.com/office/drawing/2014/main" id="{8183867B-9F69-EE32-BB85-2E5DDDD2D050}"/>
              </a:ext>
            </a:extLst>
          </p:cNvPr>
          <p:cNvSpPr/>
          <p:nvPr/>
        </p:nvSpPr>
        <p:spPr bwMode="auto">
          <a:xfrm>
            <a:off x="757944" y="1346755"/>
            <a:ext cx="1985256" cy="5656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Input</a:t>
            </a:r>
          </a:p>
        </p:txBody>
      </p:sp>
      <p:sp>
        <p:nvSpPr>
          <p:cNvPr id="9" name="Retângulo: Cantos Arredondados 8">
            <a:extLst>
              <a:ext uri="{FF2B5EF4-FFF2-40B4-BE49-F238E27FC236}">
                <a16:creationId xmlns:a16="http://schemas.microsoft.com/office/drawing/2014/main" id="{7E10B630-D22E-B451-43FE-61272E01DA97}"/>
              </a:ext>
            </a:extLst>
          </p:cNvPr>
          <p:cNvSpPr/>
          <p:nvPr/>
        </p:nvSpPr>
        <p:spPr bwMode="auto">
          <a:xfrm>
            <a:off x="4949730" y="1346755"/>
            <a:ext cx="1985256" cy="565609"/>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Process</a:t>
            </a:r>
          </a:p>
        </p:txBody>
      </p:sp>
      <p:sp>
        <p:nvSpPr>
          <p:cNvPr id="10" name="Retângulo: Cantos Arredondados 9">
            <a:extLst>
              <a:ext uri="{FF2B5EF4-FFF2-40B4-BE49-F238E27FC236}">
                <a16:creationId xmlns:a16="http://schemas.microsoft.com/office/drawing/2014/main" id="{944CEF4A-BB2C-A832-6D5B-BFCE34A7D056}"/>
              </a:ext>
            </a:extLst>
          </p:cNvPr>
          <p:cNvSpPr/>
          <p:nvPr/>
        </p:nvSpPr>
        <p:spPr bwMode="auto">
          <a:xfrm>
            <a:off x="9141516" y="1346755"/>
            <a:ext cx="1985256" cy="5656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Output</a:t>
            </a:r>
          </a:p>
        </p:txBody>
      </p:sp>
      <p:cxnSp>
        <p:nvCxnSpPr>
          <p:cNvPr id="12" name="Conector de Seta Reta 11">
            <a:extLst>
              <a:ext uri="{FF2B5EF4-FFF2-40B4-BE49-F238E27FC236}">
                <a16:creationId xmlns:a16="http://schemas.microsoft.com/office/drawing/2014/main" id="{328D098B-995F-8F0E-E5F4-A44642A8645F}"/>
              </a:ext>
            </a:extLst>
          </p:cNvPr>
          <p:cNvCxnSpPr>
            <a:stCxn id="8" idx="3"/>
            <a:endCxn id="9" idx="1"/>
          </p:cNvCxnSpPr>
          <p:nvPr/>
        </p:nvCxnSpPr>
        <p:spPr>
          <a:xfrm>
            <a:off x="2743200" y="1629560"/>
            <a:ext cx="2206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1DCEA551-5631-B609-2B5E-896027D89C13}"/>
              </a:ext>
            </a:extLst>
          </p:cNvPr>
          <p:cNvCxnSpPr>
            <a:stCxn id="9" idx="3"/>
            <a:endCxn id="10" idx="1"/>
          </p:cNvCxnSpPr>
          <p:nvPr/>
        </p:nvCxnSpPr>
        <p:spPr>
          <a:xfrm>
            <a:off x="6934986" y="1629560"/>
            <a:ext cx="22065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329426CA-226F-083F-B17A-145249386A85}"/>
              </a:ext>
            </a:extLst>
          </p:cNvPr>
          <p:cNvSpPr txBox="1"/>
          <p:nvPr/>
        </p:nvSpPr>
        <p:spPr>
          <a:xfrm>
            <a:off x="588262" y="2366126"/>
            <a:ext cx="11223524" cy="2708434"/>
          </a:xfrm>
          <a:prstGeom prst="rect">
            <a:avLst/>
          </a:prstGeom>
          <a:noFill/>
        </p:spPr>
        <p:txBody>
          <a:bodyPr wrap="square" lIns="0" tIns="0" rIns="0" bIns="0" rtlCol="0">
            <a:spAutoFit/>
          </a:bodyPr>
          <a:lstStyle/>
          <a:p>
            <a:pPr marL="0" indent="0" algn="l" rtl="0" eaLnBrk="1" latinLnBrk="0" hangingPunct="1">
              <a:buNone/>
            </a:pPr>
            <a:r>
              <a:rPr lang="en-US" sz="1600">
                <a:solidFill>
                  <a:srgbClr val="FFFFFF"/>
                </a:solidFill>
                <a:effectLst/>
                <a:latin typeface="Segoe UI" panose="020B0502040204020203" pitchFamily="34" charset="0"/>
              </a:rPr>
              <a:t>Unit tests focus on ensuring that when a specific input is provided, the process (such as a method) consistently produces the expected output.</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Unit tests are completely deterministic, meaning that for a given input, the output should always be the same.</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This holds true regardless of how many times the test is executed, the environment in which it runs, the time of day, the state of the database, whether any external dependencies are functioning, or if internet access is available.</a:t>
            </a:r>
          </a:p>
          <a:p>
            <a:pPr marL="0" indent="0" algn="l" rtl="0" eaLnBrk="1" latinLnBrk="0" hangingPunct="1">
              <a:buNone/>
            </a:pPr>
            <a:endParaRPr lang="en-US" sz="1600">
              <a:solidFill>
                <a:srgbClr val="FFFFFF"/>
              </a:solidFill>
              <a:latin typeface="Segoe UI" panose="020B0502040204020203" pitchFamily="34" charset="0"/>
            </a:endParaRP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b="1">
                <a:solidFill>
                  <a:srgbClr val="FFFFFF"/>
                </a:solidFill>
                <a:effectLst/>
                <a:latin typeface="Segoe UI" panose="020B0502040204020203" pitchFamily="34" charset="0"/>
              </a:rPr>
              <a:t>In summary, the same input must always result in the same output.</a:t>
            </a:r>
            <a:endParaRPr lang="en-US" sz="1600" b="1"/>
          </a:p>
        </p:txBody>
      </p:sp>
    </p:spTree>
    <p:extLst>
      <p:ext uri="{BB962C8B-B14F-4D97-AF65-F5344CB8AC3E}">
        <p14:creationId xmlns:p14="http://schemas.microsoft.com/office/powerpoint/2010/main" val="20272864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F7BEB-D077-0122-805B-A690795F252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9682418-30E0-48F0-EF58-B6F068607831}"/>
              </a:ext>
            </a:extLst>
          </p:cNvPr>
          <p:cNvSpPr>
            <a:spLocks noGrp="1"/>
          </p:cNvSpPr>
          <p:nvPr>
            <p:ph type="title"/>
          </p:nvPr>
        </p:nvSpPr>
        <p:spPr/>
        <p:txBody>
          <a:bodyPr/>
          <a:lstStyle/>
          <a:p>
            <a:r>
              <a:rPr lang="en-US"/>
              <a:t>Unit Testing – The </a:t>
            </a:r>
            <a:r>
              <a:rPr lang="en-US" err="1"/>
              <a:t>simpliest</a:t>
            </a:r>
            <a:r>
              <a:rPr lang="en-US"/>
              <a:t> example of a Unit Test</a:t>
            </a:r>
          </a:p>
        </p:txBody>
      </p:sp>
      <p:pic>
        <p:nvPicPr>
          <p:cNvPr id="6" name="Imagem 5">
            <a:extLst>
              <a:ext uri="{FF2B5EF4-FFF2-40B4-BE49-F238E27FC236}">
                <a16:creationId xmlns:a16="http://schemas.microsoft.com/office/drawing/2014/main" id="{33D229B1-2BD0-70B0-42E0-E4ED4FBE606E}"/>
              </a:ext>
            </a:extLst>
          </p:cNvPr>
          <p:cNvPicPr>
            <a:picLocks noChangeAspect="1"/>
          </p:cNvPicPr>
          <p:nvPr/>
        </p:nvPicPr>
        <p:blipFill>
          <a:blip r:embed="rId2"/>
          <a:stretch>
            <a:fillRect/>
          </a:stretch>
        </p:blipFill>
        <p:spPr>
          <a:xfrm>
            <a:off x="588262" y="2985232"/>
            <a:ext cx="6544588" cy="2476846"/>
          </a:xfrm>
          <a:prstGeom prst="rect">
            <a:avLst/>
          </a:prstGeom>
        </p:spPr>
      </p:pic>
      <p:sp>
        <p:nvSpPr>
          <p:cNvPr id="7" name="CaixaDeTexto 6">
            <a:extLst>
              <a:ext uri="{FF2B5EF4-FFF2-40B4-BE49-F238E27FC236}">
                <a16:creationId xmlns:a16="http://schemas.microsoft.com/office/drawing/2014/main" id="{7EACA16C-5C00-2B00-8823-15C4221A12D3}"/>
              </a:ext>
            </a:extLst>
          </p:cNvPr>
          <p:cNvSpPr txBox="1"/>
          <p:nvPr/>
        </p:nvSpPr>
        <p:spPr>
          <a:xfrm>
            <a:off x="588262" y="1310326"/>
            <a:ext cx="10459915" cy="1477328"/>
          </a:xfrm>
          <a:prstGeom prst="rect">
            <a:avLst/>
          </a:prstGeom>
          <a:noFill/>
        </p:spPr>
        <p:txBody>
          <a:bodyPr wrap="none" lIns="0" tIns="0" rIns="0" bIns="0" rtlCol="0">
            <a:spAutoFit/>
          </a:bodyPr>
          <a:lstStyle/>
          <a:p>
            <a:pPr algn="l"/>
            <a:r>
              <a:rPr lang="en-US" sz="1600"/>
              <a:t>In the code below, we have an example of a simple calculator class, with two methods</a:t>
            </a:r>
          </a:p>
          <a:p>
            <a:pPr algn="l"/>
            <a:endParaRPr lang="en-US" sz="1600"/>
          </a:p>
          <a:p>
            <a:pPr marL="285750" indent="-285750" algn="l">
              <a:buFontTx/>
              <a:buChar char="-"/>
            </a:pPr>
            <a:r>
              <a:rPr lang="en-US" sz="1600"/>
              <a:t>Add (Should Add two numbers)</a:t>
            </a:r>
          </a:p>
          <a:p>
            <a:pPr marL="285750" indent="-285750" algn="l">
              <a:buFontTx/>
              <a:buChar char="-"/>
            </a:pPr>
            <a:r>
              <a:rPr lang="en-US" sz="1600"/>
              <a:t>Subtract (Should </a:t>
            </a:r>
            <a:r>
              <a:rPr lang="en-US" sz="1600" err="1"/>
              <a:t>substract</a:t>
            </a:r>
            <a:r>
              <a:rPr lang="en-US" sz="1600"/>
              <a:t> two numbers)</a:t>
            </a:r>
          </a:p>
          <a:p>
            <a:pPr marL="285750" indent="-285750" algn="l">
              <a:buFontTx/>
              <a:buChar char="-"/>
            </a:pPr>
            <a:endParaRPr lang="en-US" sz="1600"/>
          </a:p>
          <a:p>
            <a:pPr algn="l"/>
            <a:r>
              <a:rPr lang="en-US" sz="1600"/>
              <a:t>It’s a simple code, right? But what if we invert the + and – signs? No code should be left without unit tests covering it</a:t>
            </a:r>
          </a:p>
        </p:txBody>
      </p:sp>
    </p:spTree>
    <p:extLst>
      <p:ext uri="{BB962C8B-B14F-4D97-AF65-F5344CB8AC3E}">
        <p14:creationId xmlns:p14="http://schemas.microsoft.com/office/powerpoint/2010/main" val="35599819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65DA2-606B-6905-3F60-C26A0917D9B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7782117-A349-46AF-805D-DCE5E0297203}"/>
              </a:ext>
            </a:extLst>
          </p:cNvPr>
          <p:cNvSpPr>
            <a:spLocks noGrp="1"/>
          </p:cNvSpPr>
          <p:nvPr>
            <p:ph type="title"/>
          </p:nvPr>
        </p:nvSpPr>
        <p:spPr>
          <a:xfrm>
            <a:off x="588262" y="585216"/>
            <a:ext cx="8193024" cy="307777"/>
          </a:xfrm>
        </p:spPr>
        <p:txBody>
          <a:bodyPr vert="horz" wrap="square" lIns="0" tIns="0" rIns="0" bIns="0" rtlCol="0" anchor="t">
            <a:normAutofit/>
          </a:bodyPr>
          <a:lstStyle/>
          <a:p>
            <a:r>
              <a:rPr lang="en-US"/>
              <a:t>Unit Testing – The simpliest example of a Unit Test</a:t>
            </a:r>
          </a:p>
        </p:txBody>
      </p:sp>
      <p:sp>
        <p:nvSpPr>
          <p:cNvPr id="7" name="CaixaDeTexto 6">
            <a:extLst>
              <a:ext uri="{FF2B5EF4-FFF2-40B4-BE49-F238E27FC236}">
                <a16:creationId xmlns:a16="http://schemas.microsoft.com/office/drawing/2014/main" id="{388C046F-0747-7CC0-9565-36CE042A148B}"/>
              </a:ext>
            </a:extLst>
          </p:cNvPr>
          <p:cNvSpPr txBox="1"/>
          <p:nvPr/>
        </p:nvSpPr>
        <p:spPr>
          <a:xfrm>
            <a:off x="586390" y="2085764"/>
            <a:ext cx="5361923" cy="3871976"/>
          </a:xfrm>
          <a:prstGeom prst="rect">
            <a:avLst/>
          </a:prstGeom>
        </p:spPr>
        <p:txBody>
          <a:bodyPr vert="horz" wrap="square" lIns="0" tIns="0" rIns="0" bIns="0" rtlCol="0">
            <a:noAutofit/>
          </a:bodyPr>
          <a:lstStyle/>
          <a:p>
            <a:pPr defTabSz="932742">
              <a:lnSpc>
                <a:spcPct val="90000"/>
              </a:lnSpc>
              <a:spcBef>
                <a:spcPct val="20000"/>
              </a:spcBef>
              <a:buSzPct val="90000"/>
            </a:pPr>
            <a:r>
              <a:rPr lang="pt-BR" sz="1600" err="1"/>
              <a:t>That’s</a:t>
            </a:r>
            <a:r>
              <a:rPr lang="pt-BR" sz="1600"/>
              <a:t> </a:t>
            </a:r>
            <a:r>
              <a:rPr lang="pt-BR" sz="1600" err="1"/>
              <a:t>why</a:t>
            </a:r>
            <a:r>
              <a:rPr lang="pt-BR" sz="1600"/>
              <a:t> </a:t>
            </a:r>
            <a:r>
              <a:rPr lang="pt-BR" sz="1600" err="1"/>
              <a:t>we</a:t>
            </a:r>
            <a:r>
              <a:rPr lang="pt-BR" sz="1600"/>
              <a:t> </a:t>
            </a:r>
            <a:r>
              <a:rPr lang="pt-BR" sz="1600" err="1"/>
              <a:t>create</a:t>
            </a:r>
            <a:r>
              <a:rPr lang="pt-BR" sz="1600"/>
              <a:t> </a:t>
            </a:r>
            <a:r>
              <a:rPr lang="pt-BR" sz="1600" err="1"/>
              <a:t>unit</a:t>
            </a:r>
            <a:r>
              <a:rPr lang="pt-BR" sz="1600"/>
              <a:t> </a:t>
            </a:r>
            <a:r>
              <a:rPr lang="pt-BR" sz="1600" err="1"/>
              <a:t>tests</a:t>
            </a:r>
            <a:r>
              <a:rPr lang="pt-BR" sz="1600"/>
              <a:t>.</a:t>
            </a:r>
          </a:p>
          <a:p>
            <a:pPr defTabSz="932742">
              <a:lnSpc>
                <a:spcPct val="90000"/>
              </a:lnSpc>
              <a:spcBef>
                <a:spcPct val="20000"/>
              </a:spcBef>
              <a:buSzPct val="90000"/>
            </a:pPr>
            <a:endParaRPr lang="pt-BR" sz="1600"/>
          </a:p>
          <a:p>
            <a:pPr defTabSz="932742">
              <a:lnSpc>
                <a:spcPct val="90000"/>
              </a:lnSpc>
              <a:spcBef>
                <a:spcPct val="20000"/>
              </a:spcBef>
              <a:buSzPct val="90000"/>
            </a:pPr>
            <a:r>
              <a:rPr lang="pt-BR" sz="1600" err="1"/>
              <a:t>Let’s</a:t>
            </a:r>
            <a:r>
              <a:rPr lang="pt-BR" sz="1600"/>
              <a:t> look </a:t>
            </a:r>
            <a:r>
              <a:rPr lang="pt-BR" sz="1600" err="1"/>
              <a:t>add</a:t>
            </a:r>
            <a:r>
              <a:rPr lang="pt-BR" sz="1600"/>
              <a:t> </a:t>
            </a:r>
            <a:r>
              <a:rPr lang="pt-BR" sz="1600" err="1"/>
              <a:t>the</a:t>
            </a:r>
            <a:r>
              <a:rPr lang="pt-BR" sz="1600"/>
              <a:t> </a:t>
            </a:r>
            <a:r>
              <a:rPr lang="pt-BR" sz="1600" err="1"/>
              <a:t>example</a:t>
            </a:r>
            <a:r>
              <a:rPr lang="pt-BR" sz="1600"/>
              <a:t> </a:t>
            </a:r>
            <a:r>
              <a:rPr lang="pt-BR" sz="1600" err="1"/>
              <a:t>of</a:t>
            </a:r>
            <a:r>
              <a:rPr lang="pt-BR" sz="1600"/>
              <a:t> </a:t>
            </a:r>
            <a:r>
              <a:rPr lang="pt-BR" sz="1600" err="1"/>
              <a:t>the</a:t>
            </a:r>
            <a:r>
              <a:rPr lang="pt-BR" sz="1600"/>
              <a:t> </a:t>
            </a:r>
            <a:r>
              <a:rPr lang="pt-BR" sz="1600" err="1"/>
              <a:t>add</a:t>
            </a:r>
            <a:r>
              <a:rPr lang="pt-BR" sz="1600"/>
              <a:t> </a:t>
            </a:r>
            <a:r>
              <a:rPr lang="pt-BR" sz="1600" err="1"/>
              <a:t>method</a:t>
            </a:r>
            <a:r>
              <a:rPr lang="pt-BR" sz="1600"/>
              <a:t>.</a:t>
            </a:r>
          </a:p>
          <a:p>
            <a:pPr defTabSz="932742">
              <a:lnSpc>
                <a:spcPct val="90000"/>
              </a:lnSpc>
              <a:spcBef>
                <a:spcPct val="20000"/>
              </a:spcBef>
              <a:buSzPct val="90000"/>
            </a:pPr>
            <a:endParaRPr lang="pt-BR" sz="1600"/>
          </a:p>
          <a:p>
            <a:pPr defTabSz="932742">
              <a:lnSpc>
                <a:spcPct val="90000"/>
              </a:lnSpc>
              <a:spcBef>
                <a:spcPct val="20000"/>
              </a:spcBef>
              <a:buSzPct val="90000"/>
            </a:pPr>
            <a:r>
              <a:rPr lang="pt-BR" sz="1600" err="1"/>
              <a:t>We</a:t>
            </a:r>
            <a:r>
              <a:rPr lang="pt-BR" sz="1600"/>
              <a:t> must </a:t>
            </a:r>
            <a:r>
              <a:rPr lang="pt-BR" sz="1600" err="1"/>
              <a:t>guarantee</a:t>
            </a:r>
            <a:r>
              <a:rPr lang="pt-BR" sz="1600"/>
              <a:t> </a:t>
            </a:r>
            <a:r>
              <a:rPr lang="pt-BR" sz="1600" err="1"/>
              <a:t>that</a:t>
            </a:r>
            <a:r>
              <a:rPr lang="pt-BR" sz="1600"/>
              <a:t> </a:t>
            </a:r>
            <a:r>
              <a:rPr lang="pt-BR" sz="1600" err="1"/>
              <a:t>given</a:t>
            </a:r>
            <a:r>
              <a:rPr lang="pt-BR" sz="1600"/>
              <a:t> </a:t>
            </a:r>
            <a:r>
              <a:rPr lang="pt-BR" sz="1600" err="1"/>
              <a:t>the</a:t>
            </a:r>
            <a:r>
              <a:rPr lang="pt-BR" sz="1600"/>
              <a:t> inputs (</a:t>
            </a:r>
            <a:r>
              <a:rPr lang="pt-BR" sz="1600" err="1"/>
              <a:t>number</a:t>
            </a:r>
            <a:r>
              <a:rPr lang="pt-BR" sz="1600"/>
              <a:t> 1 </a:t>
            </a:r>
            <a:r>
              <a:rPr lang="pt-BR" sz="1600" err="1"/>
              <a:t>and</a:t>
            </a:r>
            <a:r>
              <a:rPr lang="pt-BR" sz="1600"/>
              <a:t> 2) </a:t>
            </a:r>
            <a:r>
              <a:rPr lang="pt-BR" sz="1600" err="1"/>
              <a:t>we</a:t>
            </a:r>
            <a:r>
              <a:rPr lang="pt-BR" sz="1600"/>
              <a:t> </a:t>
            </a:r>
            <a:r>
              <a:rPr lang="pt-BR" sz="1600" err="1"/>
              <a:t>will</a:t>
            </a:r>
            <a:r>
              <a:rPr lang="pt-BR" sz="1600"/>
              <a:t> </a:t>
            </a:r>
            <a:r>
              <a:rPr lang="pt-BR" sz="1600" err="1"/>
              <a:t>always</a:t>
            </a:r>
            <a:r>
              <a:rPr lang="pt-BR" sz="1600"/>
              <a:t> </a:t>
            </a:r>
            <a:r>
              <a:rPr lang="pt-BR" sz="1600" err="1"/>
              <a:t>have</a:t>
            </a:r>
            <a:r>
              <a:rPr lang="pt-BR" sz="1600"/>
              <a:t> </a:t>
            </a:r>
            <a:r>
              <a:rPr lang="pt-BR" sz="1600" err="1"/>
              <a:t>the</a:t>
            </a:r>
            <a:r>
              <a:rPr lang="pt-BR" sz="1600"/>
              <a:t> </a:t>
            </a:r>
            <a:r>
              <a:rPr lang="pt-BR" sz="1600" err="1"/>
              <a:t>same</a:t>
            </a:r>
            <a:r>
              <a:rPr lang="pt-BR" sz="1600"/>
              <a:t> output.</a:t>
            </a:r>
          </a:p>
          <a:p>
            <a:pPr defTabSz="932742">
              <a:lnSpc>
                <a:spcPct val="90000"/>
              </a:lnSpc>
              <a:spcBef>
                <a:spcPct val="20000"/>
              </a:spcBef>
              <a:buSzPct val="90000"/>
            </a:pPr>
            <a:endParaRPr lang="pt-BR" sz="1600"/>
          </a:p>
          <a:p>
            <a:pPr defTabSz="932742">
              <a:lnSpc>
                <a:spcPct val="90000"/>
              </a:lnSpc>
              <a:spcBef>
                <a:spcPct val="20000"/>
              </a:spcBef>
              <a:buSzPct val="90000"/>
            </a:pPr>
            <a:r>
              <a:rPr lang="pt-BR" sz="1600" err="1"/>
              <a:t>On</a:t>
            </a:r>
            <a:r>
              <a:rPr lang="pt-BR" sz="1600"/>
              <a:t> </a:t>
            </a:r>
            <a:r>
              <a:rPr lang="pt-BR" sz="1600" err="1"/>
              <a:t>this</a:t>
            </a:r>
            <a:r>
              <a:rPr lang="pt-BR" sz="1600"/>
              <a:t> </a:t>
            </a:r>
            <a:r>
              <a:rPr lang="pt-BR" sz="1600" err="1"/>
              <a:t>unit</a:t>
            </a:r>
            <a:r>
              <a:rPr lang="pt-BR" sz="1600"/>
              <a:t> </a:t>
            </a:r>
            <a:r>
              <a:rPr lang="pt-BR" sz="1600" err="1"/>
              <a:t>tests</a:t>
            </a:r>
            <a:r>
              <a:rPr lang="pt-BR" sz="1600"/>
              <a:t> </a:t>
            </a:r>
            <a:r>
              <a:rPr lang="pt-BR" sz="1600" err="1"/>
              <a:t>we</a:t>
            </a:r>
            <a:r>
              <a:rPr lang="pt-BR" sz="1600"/>
              <a:t> use </a:t>
            </a:r>
            <a:r>
              <a:rPr lang="pt-BR" sz="1600" err="1"/>
              <a:t>the</a:t>
            </a:r>
            <a:r>
              <a:rPr lang="pt-BR" sz="1600"/>
              <a:t> inputs 2 </a:t>
            </a:r>
            <a:r>
              <a:rPr lang="pt-BR" sz="1600" err="1"/>
              <a:t>and</a:t>
            </a:r>
            <a:r>
              <a:rPr lang="pt-BR" sz="1600"/>
              <a:t> 3 </a:t>
            </a:r>
            <a:r>
              <a:rPr lang="pt-BR" sz="1600" err="1"/>
              <a:t>and</a:t>
            </a:r>
            <a:r>
              <a:rPr lang="pt-BR" sz="1600"/>
              <a:t> </a:t>
            </a:r>
            <a:r>
              <a:rPr lang="pt-BR" sz="1600" err="1"/>
              <a:t>expect</a:t>
            </a:r>
            <a:r>
              <a:rPr lang="pt-BR" sz="1600"/>
              <a:t> </a:t>
            </a:r>
            <a:r>
              <a:rPr lang="pt-BR" sz="1600" err="1"/>
              <a:t>the</a:t>
            </a:r>
            <a:r>
              <a:rPr lang="pt-BR" sz="1600"/>
              <a:t> </a:t>
            </a:r>
            <a:r>
              <a:rPr lang="pt-BR" sz="1600" err="1"/>
              <a:t>result</a:t>
            </a:r>
            <a:r>
              <a:rPr lang="pt-BR" sz="1600"/>
              <a:t> </a:t>
            </a:r>
            <a:r>
              <a:rPr lang="pt-BR" sz="1600" err="1"/>
              <a:t>to</a:t>
            </a:r>
            <a:r>
              <a:rPr lang="pt-BR" sz="1600"/>
              <a:t> </a:t>
            </a:r>
            <a:r>
              <a:rPr lang="pt-BR" sz="1600" err="1"/>
              <a:t>be</a:t>
            </a:r>
            <a:r>
              <a:rPr lang="pt-BR" sz="1600"/>
              <a:t> 5.</a:t>
            </a:r>
          </a:p>
          <a:p>
            <a:pPr defTabSz="932742">
              <a:lnSpc>
                <a:spcPct val="90000"/>
              </a:lnSpc>
              <a:spcBef>
                <a:spcPct val="20000"/>
              </a:spcBef>
              <a:buSzPct val="90000"/>
            </a:pPr>
            <a:endParaRPr lang="pt-BR" sz="1600"/>
          </a:p>
          <a:p>
            <a:pPr defTabSz="932742">
              <a:lnSpc>
                <a:spcPct val="90000"/>
              </a:lnSpc>
              <a:spcBef>
                <a:spcPct val="20000"/>
              </a:spcBef>
              <a:buSzPct val="90000"/>
            </a:pPr>
            <a:r>
              <a:rPr lang="pt-BR" sz="1600" err="1"/>
              <a:t>If</a:t>
            </a:r>
            <a:r>
              <a:rPr lang="pt-BR" sz="1600"/>
              <a:t> </a:t>
            </a:r>
            <a:r>
              <a:rPr lang="pt-BR" sz="1600" err="1"/>
              <a:t>anything</a:t>
            </a:r>
            <a:r>
              <a:rPr lang="pt-BR" sz="1600"/>
              <a:t> </a:t>
            </a:r>
            <a:r>
              <a:rPr lang="pt-BR" sz="1600" err="1"/>
              <a:t>happens</a:t>
            </a:r>
            <a:r>
              <a:rPr lang="pt-BR" sz="1600"/>
              <a:t> </a:t>
            </a:r>
            <a:r>
              <a:rPr lang="pt-BR" sz="1600" err="1"/>
              <a:t>and</a:t>
            </a:r>
            <a:r>
              <a:rPr lang="pt-BR" sz="1600"/>
              <a:t> </a:t>
            </a:r>
            <a:r>
              <a:rPr lang="pt-BR" sz="1600" err="1"/>
              <a:t>the</a:t>
            </a:r>
            <a:r>
              <a:rPr lang="pt-BR" sz="1600"/>
              <a:t> </a:t>
            </a:r>
            <a:r>
              <a:rPr lang="pt-BR" sz="1600" err="1"/>
              <a:t>result</a:t>
            </a:r>
            <a:r>
              <a:rPr lang="pt-BR" sz="1600"/>
              <a:t> </a:t>
            </a:r>
            <a:r>
              <a:rPr lang="pt-BR" sz="1600" err="1"/>
              <a:t>is</a:t>
            </a:r>
            <a:r>
              <a:rPr lang="pt-BR" sz="1600"/>
              <a:t> </a:t>
            </a:r>
            <a:r>
              <a:rPr lang="pt-BR" sz="1600" err="1"/>
              <a:t>not</a:t>
            </a:r>
            <a:r>
              <a:rPr lang="pt-BR" sz="1600"/>
              <a:t> 5, </a:t>
            </a:r>
            <a:r>
              <a:rPr lang="pt-BR" sz="1600" err="1"/>
              <a:t>the</a:t>
            </a:r>
            <a:r>
              <a:rPr lang="pt-BR" sz="1600"/>
              <a:t> </a:t>
            </a:r>
            <a:r>
              <a:rPr lang="pt-BR" sz="1600" err="1"/>
              <a:t>test</a:t>
            </a:r>
            <a:r>
              <a:rPr lang="pt-BR" sz="1600"/>
              <a:t> </a:t>
            </a:r>
            <a:r>
              <a:rPr lang="pt-BR" sz="1600" err="1"/>
              <a:t>should</a:t>
            </a:r>
            <a:r>
              <a:rPr lang="pt-BR" sz="1600"/>
              <a:t> break</a:t>
            </a:r>
          </a:p>
          <a:p>
            <a:pPr defTabSz="932742">
              <a:lnSpc>
                <a:spcPct val="90000"/>
              </a:lnSpc>
              <a:spcBef>
                <a:spcPct val="20000"/>
              </a:spcBef>
              <a:buSzPct val="90000"/>
            </a:pPr>
            <a:endParaRPr lang="pt-BR" sz="1600"/>
          </a:p>
          <a:p>
            <a:pPr defTabSz="932742">
              <a:lnSpc>
                <a:spcPct val="90000"/>
              </a:lnSpc>
              <a:spcBef>
                <a:spcPct val="20000"/>
              </a:spcBef>
              <a:buSzPct val="90000"/>
            </a:pPr>
            <a:r>
              <a:rPr lang="pt-BR" sz="1600" err="1"/>
              <a:t>So</a:t>
            </a:r>
            <a:r>
              <a:rPr lang="pt-BR" sz="1600"/>
              <a:t> </a:t>
            </a:r>
            <a:r>
              <a:rPr lang="pt-BR" sz="1600" err="1"/>
              <a:t>again</a:t>
            </a:r>
            <a:r>
              <a:rPr lang="pt-BR" sz="1600"/>
              <a:t>, </a:t>
            </a:r>
            <a:r>
              <a:rPr lang="pt-BR" sz="1600" b="1" err="1"/>
              <a:t>given</a:t>
            </a:r>
            <a:r>
              <a:rPr lang="pt-BR" sz="1600" b="1"/>
              <a:t> </a:t>
            </a:r>
            <a:r>
              <a:rPr lang="pt-BR" sz="1600" b="1" err="1"/>
              <a:t>the</a:t>
            </a:r>
            <a:r>
              <a:rPr lang="pt-BR" sz="1600" b="1"/>
              <a:t> Input, </a:t>
            </a:r>
            <a:r>
              <a:rPr lang="pt-BR" sz="1600" b="1" err="1"/>
              <a:t>we</a:t>
            </a:r>
            <a:r>
              <a:rPr lang="pt-BR" sz="1600" b="1"/>
              <a:t> </a:t>
            </a:r>
            <a:r>
              <a:rPr lang="pt-BR" sz="1600" b="1" err="1"/>
              <a:t>should</a:t>
            </a:r>
            <a:r>
              <a:rPr lang="pt-BR" sz="1600" b="1"/>
              <a:t> </a:t>
            </a:r>
            <a:r>
              <a:rPr lang="pt-BR" sz="1600" b="1" err="1"/>
              <a:t>always</a:t>
            </a:r>
            <a:r>
              <a:rPr lang="pt-BR" sz="1600" b="1"/>
              <a:t> </a:t>
            </a:r>
            <a:r>
              <a:rPr lang="pt-BR" sz="1600" b="1" err="1"/>
              <a:t>expect</a:t>
            </a:r>
            <a:r>
              <a:rPr lang="pt-BR" sz="1600" b="1"/>
              <a:t> </a:t>
            </a:r>
            <a:r>
              <a:rPr lang="pt-BR" sz="1600" b="1" err="1"/>
              <a:t>the</a:t>
            </a:r>
            <a:r>
              <a:rPr lang="pt-BR" sz="1600" b="1"/>
              <a:t> </a:t>
            </a:r>
            <a:r>
              <a:rPr lang="pt-BR" sz="1600" b="1" err="1"/>
              <a:t>same</a:t>
            </a:r>
            <a:r>
              <a:rPr lang="pt-BR" sz="1600" b="1"/>
              <a:t> output</a:t>
            </a:r>
          </a:p>
        </p:txBody>
      </p:sp>
      <p:pic>
        <p:nvPicPr>
          <p:cNvPr id="4" name="Imagem 3">
            <a:extLst>
              <a:ext uri="{FF2B5EF4-FFF2-40B4-BE49-F238E27FC236}">
                <a16:creationId xmlns:a16="http://schemas.microsoft.com/office/drawing/2014/main" id="{D946CC19-6AAD-1541-A3B4-6537DAD257C5}"/>
              </a:ext>
            </a:extLst>
          </p:cNvPr>
          <p:cNvPicPr>
            <a:picLocks noChangeAspect="1"/>
          </p:cNvPicPr>
          <p:nvPr/>
        </p:nvPicPr>
        <p:blipFill>
          <a:blip r:embed="rId2"/>
          <a:stretch>
            <a:fillRect/>
          </a:stretch>
        </p:blipFill>
        <p:spPr>
          <a:xfrm>
            <a:off x="6096000" y="1955522"/>
            <a:ext cx="5953417" cy="3408330"/>
          </a:xfrm>
          <a:prstGeom prst="rect">
            <a:avLst/>
          </a:prstGeom>
          <a:noFill/>
        </p:spPr>
      </p:pic>
    </p:spTree>
    <p:extLst>
      <p:ext uri="{BB962C8B-B14F-4D97-AF65-F5344CB8AC3E}">
        <p14:creationId xmlns:p14="http://schemas.microsoft.com/office/powerpoint/2010/main" val="16273356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8248-5427-9662-F6C5-4A561F77B6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5391D1-FCD0-FA21-E9C9-DFAC6E9E25AC}"/>
              </a:ext>
            </a:extLst>
          </p:cNvPr>
          <p:cNvSpPr>
            <a:spLocks noGrp="1"/>
          </p:cNvSpPr>
          <p:nvPr>
            <p:ph type="title"/>
          </p:nvPr>
        </p:nvSpPr>
        <p:spPr/>
        <p:txBody>
          <a:bodyPr/>
          <a:lstStyle/>
          <a:p>
            <a:r>
              <a:rPr lang="en-US"/>
              <a:t>Unit Testing – Taking the example further</a:t>
            </a:r>
          </a:p>
        </p:txBody>
      </p:sp>
      <p:sp>
        <p:nvSpPr>
          <p:cNvPr id="5" name="Espaço Reservado para Texto 4">
            <a:extLst>
              <a:ext uri="{FF2B5EF4-FFF2-40B4-BE49-F238E27FC236}">
                <a16:creationId xmlns:a16="http://schemas.microsoft.com/office/drawing/2014/main" id="{35DE7C5E-41E8-3795-49EF-976D8F19ED6E}"/>
              </a:ext>
            </a:extLst>
          </p:cNvPr>
          <p:cNvSpPr>
            <a:spLocks noGrp="1"/>
          </p:cNvSpPr>
          <p:nvPr>
            <p:ph type="body" sz="quarter" idx="15"/>
          </p:nvPr>
        </p:nvSpPr>
        <p:spPr>
          <a:xfrm>
            <a:off x="586389" y="1614460"/>
            <a:ext cx="8193024" cy="2265236"/>
          </a:xfrm>
        </p:spPr>
        <p:txBody>
          <a:bodyPr/>
          <a:lstStyle/>
          <a:p>
            <a:pPr marL="0" indent="0">
              <a:buNone/>
            </a:pPr>
            <a:r>
              <a:rPr lang="en-US"/>
              <a:t>The previous add method is very simple and requires only one test.</a:t>
            </a:r>
          </a:p>
          <a:p>
            <a:pPr marL="0" indent="0">
              <a:buNone/>
            </a:pPr>
            <a:endParaRPr lang="en-US"/>
          </a:p>
          <a:p>
            <a:pPr marL="0" indent="0">
              <a:buNone/>
            </a:pPr>
            <a:r>
              <a:rPr lang="en-US"/>
              <a:t>But what if we have methods that have different behaviors depending on the input?</a:t>
            </a:r>
          </a:p>
          <a:p>
            <a:pPr marL="0" indent="0">
              <a:buNone/>
            </a:pPr>
            <a:endParaRPr lang="en-US"/>
          </a:p>
          <a:p>
            <a:pPr marL="0" indent="0">
              <a:buNone/>
            </a:pPr>
            <a:r>
              <a:rPr lang="en-US"/>
              <a:t>The code below shows the divide method, which as the name says, divide two numbers, but you can see that this method changes its behavior based on the second number</a:t>
            </a:r>
          </a:p>
          <a:p>
            <a:pPr marL="0" indent="0">
              <a:buNone/>
            </a:pPr>
            <a:endParaRPr lang="en-US"/>
          </a:p>
          <a:p>
            <a:pPr marL="0" indent="0">
              <a:buNone/>
            </a:pPr>
            <a:r>
              <a:rPr lang="en-US"/>
              <a:t>If b = 0, the output is not the result of the operation, but an exception</a:t>
            </a:r>
          </a:p>
        </p:txBody>
      </p:sp>
      <p:pic>
        <p:nvPicPr>
          <p:cNvPr id="4" name="Imagem 3">
            <a:extLst>
              <a:ext uri="{FF2B5EF4-FFF2-40B4-BE49-F238E27FC236}">
                <a16:creationId xmlns:a16="http://schemas.microsoft.com/office/drawing/2014/main" id="{968393E1-FE81-F1E8-2347-5462308E0C1E}"/>
              </a:ext>
            </a:extLst>
          </p:cNvPr>
          <p:cNvPicPr>
            <a:picLocks noChangeAspect="1"/>
          </p:cNvPicPr>
          <p:nvPr/>
        </p:nvPicPr>
        <p:blipFill>
          <a:blip r:embed="rId2"/>
          <a:stretch>
            <a:fillRect/>
          </a:stretch>
        </p:blipFill>
        <p:spPr>
          <a:xfrm>
            <a:off x="2767444" y="4329012"/>
            <a:ext cx="6487430" cy="1829055"/>
          </a:xfrm>
          <a:prstGeom prst="rect">
            <a:avLst/>
          </a:prstGeom>
        </p:spPr>
      </p:pic>
    </p:spTree>
    <p:extLst>
      <p:ext uri="{BB962C8B-B14F-4D97-AF65-F5344CB8AC3E}">
        <p14:creationId xmlns:p14="http://schemas.microsoft.com/office/powerpoint/2010/main" val="14312045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2D09B-AA8F-930F-48B6-06268B9ABE0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D77A983-8647-9522-19BD-73A304A193B5}"/>
              </a:ext>
            </a:extLst>
          </p:cNvPr>
          <p:cNvSpPr>
            <a:spLocks noGrp="1"/>
          </p:cNvSpPr>
          <p:nvPr>
            <p:ph type="title"/>
          </p:nvPr>
        </p:nvSpPr>
        <p:spPr/>
        <p:txBody>
          <a:bodyPr/>
          <a:lstStyle/>
          <a:p>
            <a:r>
              <a:rPr lang="en-US"/>
              <a:t>Unit Testing – Taking the example further</a:t>
            </a:r>
          </a:p>
        </p:txBody>
      </p:sp>
      <p:sp>
        <p:nvSpPr>
          <p:cNvPr id="5" name="Espaço Reservado para Texto 4">
            <a:extLst>
              <a:ext uri="{FF2B5EF4-FFF2-40B4-BE49-F238E27FC236}">
                <a16:creationId xmlns:a16="http://schemas.microsoft.com/office/drawing/2014/main" id="{1D6D9A09-D4F9-85F3-4288-17059072EF7A}"/>
              </a:ext>
            </a:extLst>
          </p:cNvPr>
          <p:cNvSpPr>
            <a:spLocks noGrp="1"/>
          </p:cNvSpPr>
          <p:nvPr>
            <p:ph type="body" sz="quarter" idx="15"/>
          </p:nvPr>
        </p:nvSpPr>
        <p:spPr>
          <a:xfrm>
            <a:off x="586388" y="1614460"/>
            <a:ext cx="11347945" cy="1428083"/>
          </a:xfrm>
        </p:spPr>
        <p:txBody>
          <a:bodyPr/>
          <a:lstStyle/>
          <a:p>
            <a:pPr marL="0" indent="0">
              <a:buNone/>
            </a:pPr>
            <a:r>
              <a:rPr lang="en-US"/>
              <a:t>Since this case involves two distinct paths, we require two separate test cases to cover each scenario.</a:t>
            </a:r>
          </a:p>
          <a:p>
            <a:pPr marL="0" indent="0">
              <a:buNone/>
            </a:pPr>
            <a:endParaRPr lang="en-US"/>
          </a:p>
          <a:p>
            <a:pPr marL="0" indent="0">
              <a:buNone/>
            </a:pPr>
            <a:r>
              <a:rPr lang="en-US"/>
              <a:t>This approach ensures that an exception is consistently thrown when the second number is zero,</a:t>
            </a:r>
          </a:p>
          <a:p>
            <a:pPr marL="0" indent="0">
              <a:buNone/>
            </a:pPr>
            <a:endParaRPr lang="en-US"/>
          </a:p>
          <a:p>
            <a:pPr marL="0" indent="0">
              <a:buNone/>
            </a:pPr>
            <a:r>
              <a:rPr lang="en-US"/>
              <a:t>And likewise guarantees that when the second number is not zero, the division will always produce a result.</a:t>
            </a:r>
          </a:p>
        </p:txBody>
      </p:sp>
      <p:pic>
        <p:nvPicPr>
          <p:cNvPr id="6" name="Imagem 5">
            <a:extLst>
              <a:ext uri="{FF2B5EF4-FFF2-40B4-BE49-F238E27FC236}">
                <a16:creationId xmlns:a16="http://schemas.microsoft.com/office/drawing/2014/main" id="{99F7946E-EBA7-998A-2CD3-CA35C490F3AE}"/>
              </a:ext>
            </a:extLst>
          </p:cNvPr>
          <p:cNvPicPr>
            <a:picLocks noChangeAspect="1"/>
          </p:cNvPicPr>
          <p:nvPr/>
        </p:nvPicPr>
        <p:blipFill>
          <a:blip r:embed="rId2"/>
          <a:stretch>
            <a:fillRect/>
          </a:stretch>
        </p:blipFill>
        <p:spPr>
          <a:xfrm>
            <a:off x="2201935" y="3740139"/>
            <a:ext cx="6468378" cy="2695951"/>
          </a:xfrm>
          <a:prstGeom prst="rect">
            <a:avLst/>
          </a:prstGeom>
        </p:spPr>
      </p:pic>
    </p:spTree>
    <p:extLst>
      <p:ext uri="{BB962C8B-B14F-4D97-AF65-F5344CB8AC3E}">
        <p14:creationId xmlns:p14="http://schemas.microsoft.com/office/powerpoint/2010/main" val="17998516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2BF9B-E21E-F357-87C4-0FDFCC60480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F4A9CF2-A69D-FB94-1A8F-30422BD0BBEE}"/>
              </a:ext>
            </a:extLst>
          </p:cNvPr>
          <p:cNvSpPr>
            <a:spLocks noGrp="1"/>
          </p:cNvSpPr>
          <p:nvPr>
            <p:ph type="title"/>
          </p:nvPr>
        </p:nvSpPr>
        <p:spPr/>
        <p:txBody>
          <a:bodyPr/>
          <a:lstStyle/>
          <a:p>
            <a:r>
              <a:rPr lang="en-US"/>
              <a:t>Unit Testing – Taking the example even further</a:t>
            </a:r>
          </a:p>
        </p:txBody>
      </p:sp>
      <p:sp>
        <p:nvSpPr>
          <p:cNvPr id="5" name="Espaço Reservado para Texto 4">
            <a:extLst>
              <a:ext uri="{FF2B5EF4-FFF2-40B4-BE49-F238E27FC236}">
                <a16:creationId xmlns:a16="http://schemas.microsoft.com/office/drawing/2014/main" id="{3E517801-4078-42B8-6A8D-A7340F8A92FA}"/>
              </a:ext>
            </a:extLst>
          </p:cNvPr>
          <p:cNvSpPr>
            <a:spLocks noGrp="1"/>
          </p:cNvSpPr>
          <p:nvPr>
            <p:ph type="body" sz="quarter" idx="15"/>
          </p:nvPr>
        </p:nvSpPr>
        <p:spPr>
          <a:xfrm>
            <a:off x="586388" y="1614460"/>
            <a:ext cx="11347945" cy="1083374"/>
          </a:xfrm>
        </p:spPr>
        <p:txBody>
          <a:bodyPr/>
          <a:lstStyle/>
          <a:p>
            <a:pPr marL="0" indent="0">
              <a:buNone/>
            </a:pPr>
            <a:r>
              <a:rPr lang="en-US"/>
              <a:t>We can also take this even further, what if we want to make sure that the division is working well even if we have negative numbers?</a:t>
            </a:r>
          </a:p>
          <a:p>
            <a:pPr marL="0" indent="0">
              <a:buNone/>
            </a:pPr>
            <a:endParaRPr lang="en-US"/>
          </a:p>
          <a:p>
            <a:pPr marL="0" indent="0">
              <a:buNone/>
            </a:pPr>
            <a:r>
              <a:rPr lang="en-US"/>
              <a:t>We could create more unit tests with negative numbers and guarantee that the division occurs well.</a:t>
            </a:r>
          </a:p>
        </p:txBody>
      </p:sp>
      <p:pic>
        <p:nvPicPr>
          <p:cNvPr id="4" name="Imagem 3">
            <a:extLst>
              <a:ext uri="{FF2B5EF4-FFF2-40B4-BE49-F238E27FC236}">
                <a16:creationId xmlns:a16="http://schemas.microsoft.com/office/drawing/2014/main" id="{962BD7EB-4951-21EB-F339-628445949502}"/>
              </a:ext>
            </a:extLst>
          </p:cNvPr>
          <p:cNvPicPr>
            <a:picLocks noChangeAspect="1"/>
          </p:cNvPicPr>
          <p:nvPr/>
        </p:nvPicPr>
        <p:blipFill>
          <a:blip r:embed="rId2"/>
          <a:stretch>
            <a:fillRect/>
          </a:stretch>
        </p:blipFill>
        <p:spPr>
          <a:xfrm>
            <a:off x="586388" y="3569236"/>
            <a:ext cx="6535062" cy="3191320"/>
          </a:xfrm>
          <a:prstGeom prst="rect">
            <a:avLst/>
          </a:prstGeom>
        </p:spPr>
      </p:pic>
    </p:spTree>
    <p:extLst>
      <p:ext uri="{BB962C8B-B14F-4D97-AF65-F5344CB8AC3E}">
        <p14:creationId xmlns:p14="http://schemas.microsoft.com/office/powerpoint/2010/main" val="40371390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C866B-C405-FF03-2F7D-64D7492DA12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118AC9-F323-A61F-E12F-F4E61D3C4DCB}"/>
              </a:ext>
            </a:extLst>
          </p:cNvPr>
          <p:cNvSpPr>
            <a:spLocks noGrp="1"/>
          </p:cNvSpPr>
          <p:nvPr>
            <p:ph type="title"/>
          </p:nvPr>
        </p:nvSpPr>
        <p:spPr/>
        <p:txBody>
          <a:bodyPr/>
          <a:lstStyle/>
          <a:p>
            <a:r>
              <a:rPr lang="en-US"/>
              <a:t>Unit Testing – Taking the example even further</a:t>
            </a:r>
          </a:p>
        </p:txBody>
      </p:sp>
      <p:sp>
        <p:nvSpPr>
          <p:cNvPr id="5" name="Espaço Reservado para Texto 4">
            <a:extLst>
              <a:ext uri="{FF2B5EF4-FFF2-40B4-BE49-F238E27FC236}">
                <a16:creationId xmlns:a16="http://schemas.microsoft.com/office/drawing/2014/main" id="{64166C0D-3152-2543-0D08-33F1D3726A09}"/>
              </a:ext>
            </a:extLst>
          </p:cNvPr>
          <p:cNvSpPr>
            <a:spLocks noGrp="1"/>
          </p:cNvSpPr>
          <p:nvPr>
            <p:ph type="body" sz="quarter" idx="15"/>
          </p:nvPr>
        </p:nvSpPr>
        <p:spPr>
          <a:xfrm>
            <a:off x="586388" y="1614460"/>
            <a:ext cx="11347945" cy="1969770"/>
          </a:xfrm>
        </p:spPr>
        <p:txBody>
          <a:bodyPr/>
          <a:lstStyle/>
          <a:p>
            <a:pPr marL="0" indent="0">
              <a:buNone/>
            </a:pPr>
            <a:endParaRPr lang="en-US"/>
          </a:p>
          <a:p>
            <a:pPr marL="0" indent="0">
              <a:buNone/>
            </a:pPr>
            <a:r>
              <a:rPr lang="en-US"/>
              <a:t>“So, following this logic, shouldn’t I create a unit test for every possible number combination? To guarantee that every division possible is working correctly?”</a:t>
            </a:r>
          </a:p>
          <a:p>
            <a:pPr marL="0" indent="0">
              <a:buNone/>
            </a:pPr>
            <a:endParaRPr lang="en-US"/>
          </a:p>
          <a:p>
            <a:pPr marL="0" indent="0">
              <a:buNone/>
            </a:pPr>
            <a:endParaRPr lang="en-US"/>
          </a:p>
          <a:p>
            <a:pPr marL="0" indent="0">
              <a:buNone/>
            </a:pPr>
            <a:r>
              <a:rPr lang="en-US"/>
              <a:t>We will talk more about it when we discuss about “Overengineering Unit Tests”</a:t>
            </a:r>
          </a:p>
          <a:p>
            <a:pPr marL="0" indent="0">
              <a:buNone/>
            </a:pPr>
            <a:endParaRPr lang="en-US"/>
          </a:p>
        </p:txBody>
      </p:sp>
    </p:spTree>
    <p:extLst>
      <p:ext uri="{BB962C8B-B14F-4D97-AF65-F5344CB8AC3E}">
        <p14:creationId xmlns:p14="http://schemas.microsoft.com/office/powerpoint/2010/main" val="31613822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12020-5AE4-B595-84EE-6FE074CB5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8F501B-C342-E6C7-676A-260D23500CE3}"/>
              </a:ext>
            </a:extLst>
          </p:cNvPr>
          <p:cNvSpPr>
            <a:spLocks noGrp="1"/>
          </p:cNvSpPr>
          <p:nvPr>
            <p:ph type="title"/>
          </p:nvPr>
        </p:nvSpPr>
        <p:spPr/>
        <p:txBody>
          <a:bodyPr>
            <a:normAutofit/>
          </a:bodyPr>
          <a:lstStyle/>
          <a:p>
            <a:r>
              <a:rPr lang="en-US">
                <a:ea typeface="+mj-lt"/>
                <a:cs typeface="+mj-lt"/>
              </a:rPr>
              <a:t>Issues that Software errors can cause</a:t>
            </a:r>
            <a:endParaRPr lang="en-US"/>
          </a:p>
        </p:txBody>
      </p:sp>
      <p:sp>
        <p:nvSpPr>
          <p:cNvPr id="3" name="Content Placeholder 2">
            <a:extLst>
              <a:ext uri="{FF2B5EF4-FFF2-40B4-BE49-F238E27FC236}">
                <a16:creationId xmlns:a16="http://schemas.microsoft.com/office/drawing/2014/main" id="{699F8EA5-3DE0-101A-FD53-D27AF04F3D55}"/>
              </a:ext>
            </a:extLst>
          </p:cNvPr>
          <p:cNvSpPr>
            <a:spLocks noGrp="1"/>
          </p:cNvSpPr>
          <p:nvPr>
            <p:ph type="body" sz="quarter" idx="12"/>
          </p:nvPr>
        </p:nvSpPr>
        <p:spPr/>
        <p:txBody>
          <a:bodyPr vert="horz" lIns="91440" tIns="45720" rIns="91440" bIns="45720" rtlCol="0" anchor="t">
            <a:noAutofit/>
          </a:bodyPr>
          <a:lstStyle/>
          <a:p>
            <a:pPr marL="0" indent="0" algn="l" rtl="0">
              <a:lnSpc>
                <a:spcPct val="90000"/>
              </a:lnSpc>
              <a:buNone/>
            </a:pPr>
            <a:r>
              <a:rPr lang="en-US" sz="1600" b="1"/>
              <a:t>Software errors cost you valuable time.</a:t>
            </a:r>
            <a:endParaRPr lang="en-US" sz="1600"/>
          </a:p>
          <a:p>
            <a:pPr marL="0" indent="0" algn="l" rtl="0">
              <a:lnSpc>
                <a:spcPct val="90000"/>
              </a:lnSpc>
              <a:buNone/>
            </a:pPr>
            <a:r>
              <a:rPr lang="en-US" sz="1600"/>
              <a:t>Time spent fixing software issues could be better used developing new features that boost company revenue or reduce expenses.</a:t>
            </a:r>
          </a:p>
          <a:p>
            <a:pPr marL="0" indent="0" algn="l" rtl="0">
              <a:lnSpc>
                <a:spcPct val="90000"/>
              </a:lnSpc>
              <a:buNone/>
            </a:pPr>
            <a:endParaRPr lang="en-US" sz="1600"/>
          </a:p>
          <a:p>
            <a:pPr marL="0" indent="0" algn="l" rtl="0">
              <a:lnSpc>
                <a:spcPct val="90000"/>
              </a:lnSpc>
              <a:buNone/>
            </a:pPr>
            <a:endParaRPr lang="en-US" sz="1600"/>
          </a:p>
          <a:p>
            <a:pPr marL="0" indent="0" algn="l" rtl="0">
              <a:lnSpc>
                <a:spcPct val="90000"/>
              </a:lnSpc>
              <a:buNone/>
            </a:pPr>
            <a:r>
              <a:rPr lang="en-US" sz="1600"/>
              <a:t>​</a:t>
            </a:r>
          </a:p>
          <a:p>
            <a:pPr marL="0" indent="0" algn="l" rtl="0">
              <a:lnSpc>
                <a:spcPct val="90000"/>
              </a:lnSpc>
              <a:buNone/>
            </a:pPr>
            <a:r>
              <a:rPr lang="en-US" sz="1600" b="1"/>
              <a:t>Software errors damage your credibility</a:t>
            </a:r>
            <a:endParaRPr lang="en-US" sz="1600"/>
          </a:p>
          <a:p>
            <a:pPr marL="0" indent="0" algn="l" rtl="0">
              <a:lnSpc>
                <a:spcPct val="90000"/>
              </a:lnSpc>
              <a:buNone/>
            </a:pPr>
            <a:r>
              <a:rPr lang="en-US" sz="1600"/>
              <a:t>Customers, partners, and even internal teams may begin to question the dependability of your product.</a:t>
            </a:r>
          </a:p>
          <a:p>
            <a:pPr marL="0" indent="0" algn="l" rtl="0">
              <a:lnSpc>
                <a:spcPct val="90000"/>
              </a:lnSpc>
              <a:buNone/>
            </a:pPr>
            <a:r>
              <a:rPr lang="en-US" sz="1600"/>
              <a:t>Once trust is lost, regaining it can be both difficult and costly.</a:t>
            </a:r>
          </a:p>
          <a:p>
            <a:pPr marL="0" indent="0" algn="l" rtl="0">
              <a:lnSpc>
                <a:spcPct val="90000"/>
              </a:lnSpc>
              <a:buNone/>
            </a:pPr>
            <a:r>
              <a:rPr lang="en-US" sz="1600"/>
              <a:t>​</a:t>
            </a:r>
          </a:p>
          <a:p>
            <a:pPr marL="0" indent="0" algn="l" rtl="0">
              <a:lnSpc>
                <a:spcPct val="90000"/>
              </a:lnSpc>
              <a:buNone/>
            </a:pPr>
            <a:endParaRPr lang="en-US" sz="1600"/>
          </a:p>
          <a:p>
            <a:pPr marL="0" indent="0" algn="l" rtl="0">
              <a:lnSpc>
                <a:spcPct val="90000"/>
              </a:lnSpc>
              <a:buNone/>
            </a:pPr>
            <a:endParaRPr lang="en-US" sz="1600"/>
          </a:p>
          <a:p>
            <a:pPr marL="0" indent="0" algn="l" rtl="0">
              <a:lnSpc>
                <a:spcPct val="90000"/>
              </a:lnSpc>
              <a:buNone/>
            </a:pPr>
            <a:r>
              <a:rPr lang="en-US" sz="1600" b="1"/>
              <a:t>Software errors cause a loss of control</a:t>
            </a:r>
            <a:endParaRPr lang="en-US" sz="1600"/>
          </a:p>
          <a:p>
            <a:pPr marL="0" indent="0" algn="l" rtl="0">
              <a:lnSpc>
                <a:spcPct val="90000"/>
              </a:lnSpc>
              <a:buNone/>
            </a:pPr>
            <a:r>
              <a:rPr lang="en-US" sz="1600"/>
              <a:t>Production bugs can escalate into urgent problems, dominating engineering efforts.</a:t>
            </a:r>
          </a:p>
          <a:p>
            <a:pPr marL="0" indent="0" algn="l" rtl="0">
              <a:lnSpc>
                <a:spcPct val="90000"/>
              </a:lnSpc>
              <a:buNone/>
            </a:pPr>
            <a:r>
              <a:rPr lang="en-US" sz="1600"/>
              <a:t>Rather than focusing on strategic goals, teams find themselves constantly reacting to crises.</a:t>
            </a:r>
          </a:p>
          <a:p>
            <a:pPr marL="0" indent="0" algn="l" rtl="0">
              <a:lnSpc>
                <a:spcPct val="90000"/>
              </a:lnSpc>
              <a:buNone/>
            </a:pPr>
            <a:r>
              <a:rPr lang="en-US" sz="1600"/>
              <a:t>​​​​</a:t>
            </a:r>
            <a:endParaRPr lang="en-US" sz="1600">
              <a:ea typeface="+mn-lt"/>
              <a:cs typeface="+mn-lt"/>
            </a:endParaRPr>
          </a:p>
        </p:txBody>
      </p:sp>
    </p:spTree>
    <p:extLst>
      <p:ext uri="{BB962C8B-B14F-4D97-AF65-F5344CB8AC3E}">
        <p14:creationId xmlns:p14="http://schemas.microsoft.com/office/powerpoint/2010/main" val="29222384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F4A1C9E-1BA2-7572-DF7D-3BCBB31CD056}"/>
              </a:ext>
            </a:extLst>
          </p:cNvPr>
          <p:cNvSpPr>
            <a:spLocks noGrp="1"/>
          </p:cNvSpPr>
          <p:nvPr>
            <p:ph type="title"/>
          </p:nvPr>
        </p:nvSpPr>
        <p:spPr/>
        <p:txBody>
          <a:bodyPr/>
          <a:lstStyle/>
          <a:p>
            <a:r>
              <a:rPr lang="en-US"/>
              <a:t>What is an input?</a:t>
            </a:r>
          </a:p>
        </p:txBody>
      </p:sp>
      <p:sp>
        <p:nvSpPr>
          <p:cNvPr id="2" name="Text Placeholder 1">
            <a:extLst>
              <a:ext uri="{FF2B5EF4-FFF2-40B4-BE49-F238E27FC236}">
                <a16:creationId xmlns:a16="http://schemas.microsoft.com/office/drawing/2014/main" id="{53C286B5-4E30-7601-6FF5-87BAA9DA30BA}"/>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13169D18-599D-4546-E95D-CFC7F42AB36D}"/>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56B55DF5-EA58-D0E3-72EE-B303BBEDEFE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427700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784C9-8183-9C5A-B0B2-F58FC7658F2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FFA42B5-24CB-40E7-2BBD-64A245585988}"/>
              </a:ext>
            </a:extLst>
          </p:cNvPr>
          <p:cNvSpPr>
            <a:spLocks noGrp="1"/>
          </p:cNvSpPr>
          <p:nvPr>
            <p:ph type="title"/>
          </p:nvPr>
        </p:nvSpPr>
        <p:spPr/>
        <p:txBody>
          <a:bodyPr/>
          <a:lstStyle/>
          <a:p>
            <a:r>
              <a:rPr lang="en-US"/>
              <a:t>Unit Testing – What is an input</a:t>
            </a:r>
          </a:p>
        </p:txBody>
      </p:sp>
      <p:sp>
        <p:nvSpPr>
          <p:cNvPr id="5" name="Espaço Reservado para Texto 4">
            <a:extLst>
              <a:ext uri="{FF2B5EF4-FFF2-40B4-BE49-F238E27FC236}">
                <a16:creationId xmlns:a16="http://schemas.microsoft.com/office/drawing/2014/main" id="{15166ACA-DA9B-B882-7368-C9E363FA1484}"/>
              </a:ext>
            </a:extLst>
          </p:cNvPr>
          <p:cNvSpPr>
            <a:spLocks noGrp="1"/>
          </p:cNvSpPr>
          <p:nvPr>
            <p:ph type="body" sz="quarter" idx="15"/>
          </p:nvPr>
        </p:nvSpPr>
        <p:spPr>
          <a:xfrm>
            <a:off x="586388" y="1614460"/>
            <a:ext cx="11376225" cy="3447098"/>
          </a:xfrm>
        </p:spPr>
        <p:txBody>
          <a:bodyPr/>
          <a:lstStyle/>
          <a:p>
            <a:pPr marL="0" indent="0">
              <a:buNone/>
            </a:pPr>
            <a:r>
              <a:rPr lang="en-US"/>
              <a:t>An input refers to any data that enters a method and affects how it functions or what it produces.</a:t>
            </a:r>
          </a:p>
          <a:p>
            <a:pPr marL="0" indent="0">
              <a:buNone/>
            </a:pPr>
            <a:endParaRPr lang="en-US"/>
          </a:p>
          <a:p>
            <a:pPr marL="0" indent="0">
              <a:buNone/>
            </a:pPr>
            <a:r>
              <a:rPr lang="en-US"/>
              <a:t>A frequent misunderstanding is that input only consists of the parameters passed to a method, but it can include more than that.</a:t>
            </a:r>
          </a:p>
          <a:p>
            <a:pPr marL="0" indent="0">
              <a:buNone/>
            </a:pPr>
            <a:endParaRPr lang="en-US"/>
          </a:p>
          <a:p>
            <a:pPr marL="0" indent="0">
              <a:buNone/>
            </a:pPr>
            <a:r>
              <a:rPr lang="en-US"/>
              <a:t>Recognizing all the inputs to your method is crucial when designing effective unit tests.</a:t>
            </a:r>
          </a:p>
          <a:p>
            <a:pPr marL="0" indent="0">
              <a:buNone/>
            </a:pPr>
            <a:endParaRPr lang="en-US"/>
          </a:p>
          <a:p>
            <a:pPr marL="0" indent="0">
              <a:buNone/>
            </a:pPr>
            <a:endParaRPr lang="en-US"/>
          </a:p>
          <a:p>
            <a:pPr marL="0" indent="0">
              <a:buNone/>
            </a:pPr>
            <a:r>
              <a:rPr lang="en-US"/>
              <a:t>The most common case is parameters.</a:t>
            </a:r>
          </a:p>
          <a:p>
            <a:pPr marL="0" indent="0">
              <a:buNone/>
            </a:pPr>
            <a:endParaRPr lang="en-US"/>
          </a:p>
          <a:p>
            <a:pPr marL="0" indent="0">
              <a:buNone/>
            </a:pPr>
            <a:r>
              <a:rPr lang="en-US"/>
              <a:t>Any data that enters the method trough parameters is an input</a:t>
            </a:r>
          </a:p>
          <a:p>
            <a:pPr marL="0" indent="0">
              <a:buNone/>
            </a:pPr>
            <a:endParaRPr lang="en-US"/>
          </a:p>
        </p:txBody>
      </p:sp>
      <p:pic>
        <p:nvPicPr>
          <p:cNvPr id="6" name="Imagem 5">
            <a:extLst>
              <a:ext uri="{FF2B5EF4-FFF2-40B4-BE49-F238E27FC236}">
                <a16:creationId xmlns:a16="http://schemas.microsoft.com/office/drawing/2014/main" id="{ECB2D2B9-F0F2-3519-DB6A-976662E7E015}"/>
              </a:ext>
            </a:extLst>
          </p:cNvPr>
          <p:cNvPicPr>
            <a:picLocks noChangeAspect="1"/>
          </p:cNvPicPr>
          <p:nvPr/>
        </p:nvPicPr>
        <p:blipFill>
          <a:blip r:embed="rId2"/>
          <a:stretch>
            <a:fillRect/>
          </a:stretch>
        </p:blipFill>
        <p:spPr>
          <a:xfrm>
            <a:off x="586388" y="5243540"/>
            <a:ext cx="3362794" cy="1028844"/>
          </a:xfrm>
          <a:prstGeom prst="rect">
            <a:avLst/>
          </a:prstGeom>
        </p:spPr>
      </p:pic>
    </p:spTree>
    <p:extLst>
      <p:ext uri="{BB962C8B-B14F-4D97-AF65-F5344CB8AC3E}">
        <p14:creationId xmlns:p14="http://schemas.microsoft.com/office/powerpoint/2010/main" val="372749769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1AE79-5BFD-C30E-D58D-C4F28739AAC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B9E317-2792-982A-CDF0-4BC888D028A7}"/>
              </a:ext>
            </a:extLst>
          </p:cNvPr>
          <p:cNvSpPr>
            <a:spLocks noGrp="1"/>
          </p:cNvSpPr>
          <p:nvPr>
            <p:ph type="title"/>
          </p:nvPr>
        </p:nvSpPr>
        <p:spPr/>
        <p:txBody>
          <a:bodyPr/>
          <a:lstStyle/>
          <a:p>
            <a:r>
              <a:rPr lang="en-US"/>
              <a:t>Unit Testing – What is an input</a:t>
            </a:r>
          </a:p>
        </p:txBody>
      </p:sp>
      <p:sp>
        <p:nvSpPr>
          <p:cNvPr id="5" name="Espaço Reservado para Texto 4">
            <a:extLst>
              <a:ext uri="{FF2B5EF4-FFF2-40B4-BE49-F238E27FC236}">
                <a16:creationId xmlns:a16="http://schemas.microsoft.com/office/drawing/2014/main" id="{E46CF913-459E-0A92-6A3F-4CAC035141FA}"/>
              </a:ext>
            </a:extLst>
          </p:cNvPr>
          <p:cNvSpPr>
            <a:spLocks noGrp="1"/>
          </p:cNvSpPr>
          <p:nvPr>
            <p:ph type="body" sz="quarter" idx="15"/>
          </p:nvPr>
        </p:nvSpPr>
        <p:spPr>
          <a:xfrm>
            <a:off x="511949" y="1200800"/>
            <a:ext cx="11376225" cy="1132618"/>
          </a:xfrm>
        </p:spPr>
        <p:txBody>
          <a:bodyPr/>
          <a:lstStyle/>
          <a:p>
            <a:pPr marL="0" indent="0">
              <a:buNone/>
            </a:pPr>
            <a:r>
              <a:rPr lang="en-US"/>
              <a:t>The are cases where your inputs come from running other methods outside of the scope of your function</a:t>
            </a:r>
          </a:p>
          <a:p>
            <a:pPr marL="0" indent="0">
              <a:buNone/>
            </a:pPr>
            <a:endParaRPr lang="en-US"/>
          </a:p>
          <a:p>
            <a:pPr marL="0" indent="0">
              <a:buNone/>
            </a:pPr>
            <a:endParaRPr lang="en-US"/>
          </a:p>
          <a:p>
            <a:pPr marL="0" indent="0">
              <a:buNone/>
            </a:pPr>
            <a:endParaRPr lang="en-US"/>
          </a:p>
        </p:txBody>
      </p:sp>
      <p:pic>
        <p:nvPicPr>
          <p:cNvPr id="6" name="Imagem 5">
            <a:extLst>
              <a:ext uri="{FF2B5EF4-FFF2-40B4-BE49-F238E27FC236}">
                <a16:creationId xmlns:a16="http://schemas.microsoft.com/office/drawing/2014/main" id="{538E2C82-799B-78A0-956D-468EF32AB947}"/>
              </a:ext>
            </a:extLst>
          </p:cNvPr>
          <p:cNvPicPr>
            <a:picLocks noChangeAspect="1"/>
          </p:cNvPicPr>
          <p:nvPr/>
        </p:nvPicPr>
        <p:blipFill>
          <a:blip r:embed="rId2"/>
          <a:stretch>
            <a:fillRect/>
          </a:stretch>
        </p:blipFill>
        <p:spPr>
          <a:xfrm>
            <a:off x="439196" y="1632778"/>
            <a:ext cx="6963747" cy="1124107"/>
          </a:xfrm>
          <a:prstGeom prst="rect">
            <a:avLst/>
          </a:prstGeom>
        </p:spPr>
      </p:pic>
      <p:pic>
        <p:nvPicPr>
          <p:cNvPr id="8" name="Imagem 7">
            <a:extLst>
              <a:ext uri="{FF2B5EF4-FFF2-40B4-BE49-F238E27FC236}">
                <a16:creationId xmlns:a16="http://schemas.microsoft.com/office/drawing/2014/main" id="{170958FB-1666-C3A9-4340-E39219F09444}"/>
              </a:ext>
            </a:extLst>
          </p:cNvPr>
          <p:cNvPicPr>
            <a:picLocks noChangeAspect="1"/>
          </p:cNvPicPr>
          <p:nvPr/>
        </p:nvPicPr>
        <p:blipFill>
          <a:blip r:embed="rId3"/>
          <a:srcRect r="6184"/>
          <a:stretch>
            <a:fillRect/>
          </a:stretch>
        </p:blipFill>
        <p:spPr>
          <a:xfrm>
            <a:off x="439196" y="2854351"/>
            <a:ext cx="5952177" cy="1390844"/>
          </a:xfrm>
          <a:prstGeom prst="rect">
            <a:avLst/>
          </a:prstGeom>
        </p:spPr>
      </p:pic>
      <p:pic>
        <p:nvPicPr>
          <p:cNvPr id="10" name="Imagem 9">
            <a:extLst>
              <a:ext uri="{FF2B5EF4-FFF2-40B4-BE49-F238E27FC236}">
                <a16:creationId xmlns:a16="http://schemas.microsoft.com/office/drawing/2014/main" id="{885DF1A9-010B-F5B4-B84B-BC81259B1CEA}"/>
              </a:ext>
            </a:extLst>
          </p:cNvPr>
          <p:cNvPicPr>
            <a:picLocks noChangeAspect="1"/>
          </p:cNvPicPr>
          <p:nvPr/>
        </p:nvPicPr>
        <p:blipFill>
          <a:blip r:embed="rId4"/>
          <a:stretch>
            <a:fillRect/>
          </a:stretch>
        </p:blipFill>
        <p:spPr>
          <a:xfrm>
            <a:off x="6601664" y="2935325"/>
            <a:ext cx="5487166" cy="1228896"/>
          </a:xfrm>
          <a:prstGeom prst="rect">
            <a:avLst/>
          </a:prstGeom>
        </p:spPr>
      </p:pic>
      <p:pic>
        <p:nvPicPr>
          <p:cNvPr id="12" name="Imagem 11">
            <a:extLst>
              <a:ext uri="{FF2B5EF4-FFF2-40B4-BE49-F238E27FC236}">
                <a16:creationId xmlns:a16="http://schemas.microsoft.com/office/drawing/2014/main" id="{6E20ADFB-13E9-7086-0F30-05CAAFFEE0A6}"/>
              </a:ext>
            </a:extLst>
          </p:cNvPr>
          <p:cNvPicPr>
            <a:picLocks noChangeAspect="1"/>
          </p:cNvPicPr>
          <p:nvPr/>
        </p:nvPicPr>
        <p:blipFill>
          <a:blip r:embed="rId5"/>
          <a:stretch>
            <a:fillRect/>
          </a:stretch>
        </p:blipFill>
        <p:spPr>
          <a:xfrm>
            <a:off x="467775" y="4342661"/>
            <a:ext cx="6935168" cy="2438740"/>
          </a:xfrm>
          <a:prstGeom prst="rect">
            <a:avLst/>
          </a:prstGeom>
        </p:spPr>
      </p:pic>
    </p:spTree>
    <p:extLst>
      <p:ext uri="{BB962C8B-B14F-4D97-AF65-F5344CB8AC3E}">
        <p14:creationId xmlns:p14="http://schemas.microsoft.com/office/powerpoint/2010/main" val="394275423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9CCB7-17F5-48D5-68BE-713DF01F7C0A}"/>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5907B0B8-C3D0-8D67-B9B2-069814BD5C3C}"/>
              </a:ext>
            </a:extLst>
          </p:cNvPr>
          <p:cNvSpPr>
            <a:spLocks noGrp="1"/>
          </p:cNvSpPr>
          <p:nvPr>
            <p:ph type="title"/>
          </p:nvPr>
        </p:nvSpPr>
        <p:spPr/>
        <p:txBody>
          <a:bodyPr/>
          <a:lstStyle/>
          <a:p>
            <a:r>
              <a:rPr lang="en-US"/>
              <a:t>What is an output?</a:t>
            </a:r>
          </a:p>
        </p:txBody>
      </p:sp>
      <p:sp>
        <p:nvSpPr>
          <p:cNvPr id="2" name="Text Placeholder 1">
            <a:extLst>
              <a:ext uri="{FF2B5EF4-FFF2-40B4-BE49-F238E27FC236}">
                <a16:creationId xmlns:a16="http://schemas.microsoft.com/office/drawing/2014/main" id="{4A12F4A7-6E10-8935-C4EC-79E4C3E7FC00}"/>
              </a:ext>
            </a:extLst>
          </p:cNvPr>
          <p:cNvSpPr>
            <a:spLocks noGrp="1"/>
          </p:cNvSpPr>
          <p:nvPr>
            <p:ph type="body" sz="quarter" idx="12"/>
          </p:nvPr>
        </p:nvSpPr>
        <p:spPr/>
        <p:txBody>
          <a:bodyPr/>
          <a:lstStyle/>
          <a:p>
            <a:endParaRPr lang="en-US"/>
          </a:p>
        </p:txBody>
      </p:sp>
      <p:sp>
        <p:nvSpPr>
          <p:cNvPr id="3" name="Text Placeholder 2">
            <a:extLst>
              <a:ext uri="{FF2B5EF4-FFF2-40B4-BE49-F238E27FC236}">
                <a16:creationId xmlns:a16="http://schemas.microsoft.com/office/drawing/2014/main" id="{C32707BA-5FDD-6E74-65D5-51C8D64D64C0}"/>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356749B-B640-3A06-28CA-0B883601B48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9486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5F499-BC18-FDC3-3016-C159C8BE2D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802B158-50DA-DF85-D206-473FE7CC6808}"/>
              </a:ext>
            </a:extLst>
          </p:cNvPr>
          <p:cNvSpPr>
            <a:spLocks noGrp="1"/>
          </p:cNvSpPr>
          <p:nvPr>
            <p:ph type="title"/>
          </p:nvPr>
        </p:nvSpPr>
        <p:spPr/>
        <p:txBody>
          <a:bodyPr/>
          <a:lstStyle/>
          <a:p>
            <a:r>
              <a:rPr lang="en-US"/>
              <a:t>Unit Testing – What is an output</a:t>
            </a:r>
          </a:p>
        </p:txBody>
      </p:sp>
      <p:sp>
        <p:nvSpPr>
          <p:cNvPr id="5" name="Espaço Reservado para Texto 4">
            <a:extLst>
              <a:ext uri="{FF2B5EF4-FFF2-40B4-BE49-F238E27FC236}">
                <a16:creationId xmlns:a16="http://schemas.microsoft.com/office/drawing/2014/main" id="{E9496E9E-E417-DB9A-184E-438D9BBD243C}"/>
              </a:ext>
            </a:extLst>
          </p:cNvPr>
          <p:cNvSpPr>
            <a:spLocks noGrp="1"/>
          </p:cNvSpPr>
          <p:nvPr>
            <p:ph type="body" sz="quarter" idx="15"/>
          </p:nvPr>
        </p:nvSpPr>
        <p:spPr>
          <a:xfrm>
            <a:off x="586388" y="1614460"/>
            <a:ext cx="11376225" cy="3447098"/>
          </a:xfrm>
        </p:spPr>
        <p:txBody>
          <a:bodyPr/>
          <a:lstStyle/>
          <a:p>
            <a:pPr marL="0" indent="0">
              <a:buNone/>
            </a:pPr>
            <a:r>
              <a:rPr lang="en-US"/>
              <a:t>An output refers to any data that leaves a method.</a:t>
            </a:r>
          </a:p>
          <a:p>
            <a:pPr marL="0" indent="0">
              <a:buNone/>
            </a:pPr>
            <a:endParaRPr lang="en-US"/>
          </a:p>
          <a:p>
            <a:pPr marL="0" indent="0">
              <a:buNone/>
            </a:pPr>
            <a:r>
              <a:rPr lang="en-US"/>
              <a:t>A frequent misunderstanding is that input only consists of the variable that the method returns (when not void), but it can include more than that.</a:t>
            </a:r>
          </a:p>
          <a:p>
            <a:pPr marL="0" indent="0">
              <a:buNone/>
            </a:pPr>
            <a:endParaRPr lang="en-US"/>
          </a:p>
          <a:p>
            <a:pPr marL="0" indent="0">
              <a:buNone/>
            </a:pPr>
            <a:r>
              <a:rPr lang="en-US"/>
              <a:t>Recognizing all the outputs to your method is crucial when designing effective unit tests.</a:t>
            </a:r>
          </a:p>
          <a:p>
            <a:pPr marL="0" indent="0">
              <a:buNone/>
            </a:pPr>
            <a:endParaRPr lang="en-US"/>
          </a:p>
          <a:p>
            <a:pPr marL="0" indent="0">
              <a:buNone/>
            </a:pPr>
            <a:endParaRPr lang="en-US"/>
          </a:p>
          <a:p>
            <a:pPr marL="0" indent="0">
              <a:buNone/>
            </a:pPr>
            <a:r>
              <a:rPr lang="en-US"/>
              <a:t>The most common case is parameters.</a:t>
            </a:r>
          </a:p>
          <a:p>
            <a:pPr marL="0" indent="0">
              <a:buNone/>
            </a:pPr>
            <a:endParaRPr lang="en-US"/>
          </a:p>
          <a:p>
            <a:pPr marL="0" indent="0">
              <a:buNone/>
            </a:pPr>
            <a:r>
              <a:rPr lang="en-US"/>
              <a:t>Any data that leaves the method trough parameters is an output</a:t>
            </a:r>
          </a:p>
          <a:p>
            <a:pPr marL="0" indent="0">
              <a:buNone/>
            </a:pPr>
            <a:endParaRPr lang="en-US"/>
          </a:p>
        </p:txBody>
      </p:sp>
      <p:pic>
        <p:nvPicPr>
          <p:cNvPr id="6" name="Imagem 5">
            <a:extLst>
              <a:ext uri="{FF2B5EF4-FFF2-40B4-BE49-F238E27FC236}">
                <a16:creationId xmlns:a16="http://schemas.microsoft.com/office/drawing/2014/main" id="{74CBCA40-ACF2-2E0F-42E9-E372210574AA}"/>
              </a:ext>
            </a:extLst>
          </p:cNvPr>
          <p:cNvPicPr>
            <a:picLocks noChangeAspect="1"/>
          </p:cNvPicPr>
          <p:nvPr/>
        </p:nvPicPr>
        <p:blipFill>
          <a:blip r:embed="rId2"/>
          <a:stretch>
            <a:fillRect/>
          </a:stretch>
        </p:blipFill>
        <p:spPr>
          <a:xfrm>
            <a:off x="586388" y="5243540"/>
            <a:ext cx="3362794" cy="1028844"/>
          </a:xfrm>
          <a:prstGeom prst="rect">
            <a:avLst/>
          </a:prstGeom>
        </p:spPr>
      </p:pic>
    </p:spTree>
    <p:extLst>
      <p:ext uri="{BB962C8B-B14F-4D97-AF65-F5344CB8AC3E}">
        <p14:creationId xmlns:p14="http://schemas.microsoft.com/office/powerpoint/2010/main" val="95477984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FB485-9F4D-A6A3-609A-020B272535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46F1497-6003-2A76-7CB3-A97BE2AAAB39}"/>
              </a:ext>
            </a:extLst>
          </p:cNvPr>
          <p:cNvSpPr>
            <a:spLocks noGrp="1"/>
          </p:cNvSpPr>
          <p:nvPr>
            <p:ph type="title"/>
          </p:nvPr>
        </p:nvSpPr>
        <p:spPr/>
        <p:txBody>
          <a:bodyPr/>
          <a:lstStyle/>
          <a:p>
            <a:r>
              <a:rPr lang="en-US"/>
              <a:t>Unit Testing – What is an output</a:t>
            </a:r>
          </a:p>
        </p:txBody>
      </p:sp>
      <p:sp>
        <p:nvSpPr>
          <p:cNvPr id="5" name="Espaço Reservado para Texto 4">
            <a:extLst>
              <a:ext uri="{FF2B5EF4-FFF2-40B4-BE49-F238E27FC236}">
                <a16:creationId xmlns:a16="http://schemas.microsoft.com/office/drawing/2014/main" id="{1CF65C21-4C46-B1EA-BA01-23F3C82B7624}"/>
              </a:ext>
            </a:extLst>
          </p:cNvPr>
          <p:cNvSpPr>
            <a:spLocks noGrp="1"/>
          </p:cNvSpPr>
          <p:nvPr>
            <p:ph type="body" sz="quarter" idx="15"/>
          </p:nvPr>
        </p:nvSpPr>
        <p:spPr>
          <a:xfrm>
            <a:off x="511949" y="1200800"/>
            <a:ext cx="11376225" cy="1132618"/>
          </a:xfrm>
        </p:spPr>
        <p:txBody>
          <a:bodyPr/>
          <a:lstStyle/>
          <a:p>
            <a:pPr marL="0" indent="0">
              <a:buNone/>
            </a:pPr>
            <a:r>
              <a:rPr lang="en-US"/>
              <a:t>There are cases where your outputs are sent by running other methods outside of the scope of your function</a:t>
            </a:r>
          </a:p>
          <a:p>
            <a:pPr marL="0" indent="0">
              <a:buNone/>
            </a:pPr>
            <a:endParaRPr lang="en-US"/>
          </a:p>
          <a:p>
            <a:pPr marL="0" indent="0">
              <a:buNone/>
            </a:pPr>
            <a:endParaRPr lang="en-US"/>
          </a:p>
          <a:p>
            <a:pPr marL="0" indent="0">
              <a:buNone/>
            </a:pPr>
            <a:endParaRPr lang="en-US"/>
          </a:p>
        </p:txBody>
      </p:sp>
      <p:pic>
        <p:nvPicPr>
          <p:cNvPr id="4" name="Picture 3">
            <a:extLst>
              <a:ext uri="{FF2B5EF4-FFF2-40B4-BE49-F238E27FC236}">
                <a16:creationId xmlns:a16="http://schemas.microsoft.com/office/drawing/2014/main" id="{0FB7496C-4601-D58B-BF8E-7BB7F3202988}"/>
              </a:ext>
            </a:extLst>
          </p:cNvPr>
          <p:cNvPicPr>
            <a:picLocks noChangeAspect="1"/>
          </p:cNvPicPr>
          <p:nvPr/>
        </p:nvPicPr>
        <p:blipFill>
          <a:blip r:embed="rId2"/>
          <a:stretch>
            <a:fillRect/>
          </a:stretch>
        </p:blipFill>
        <p:spPr>
          <a:xfrm>
            <a:off x="588262" y="1585643"/>
            <a:ext cx="5039428" cy="1143160"/>
          </a:xfrm>
          <a:prstGeom prst="rect">
            <a:avLst/>
          </a:prstGeom>
        </p:spPr>
      </p:pic>
      <p:pic>
        <p:nvPicPr>
          <p:cNvPr id="9" name="Picture 8">
            <a:extLst>
              <a:ext uri="{FF2B5EF4-FFF2-40B4-BE49-F238E27FC236}">
                <a16:creationId xmlns:a16="http://schemas.microsoft.com/office/drawing/2014/main" id="{D78753F7-F9A9-5719-9BD8-65CF98BB2DEF}"/>
              </a:ext>
            </a:extLst>
          </p:cNvPr>
          <p:cNvPicPr>
            <a:picLocks noChangeAspect="1"/>
          </p:cNvPicPr>
          <p:nvPr/>
        </p:nvPicPr>
        <p:blipFill>
          <a:blip r:embed="rId3"/>
          <a:stretch>
            <a:fillRect/>
          </a:stretch>
        </p:blipFill>
        <p:spPr>
          <a:xfrm>
            <a:off x="588262" y="2990844"/>
            <a:ext cx="10717121" cy="1533739"/>
          </a:xfrm>
          <a:prstGeom prst="rect">
            <a:avLst/>
          </a:prstGeom>
        </p:spPr>
      </p:pic>
      <p:pic>
        <p:nvPicPr>
          <p:cNvPr id="13" name="Picture 12">
            <a:extLst>
              <a:ext uri="{FF2B5EF4-FFF2-40B4-BE49-F238E27FC236}">
                <a16:creationId xmlns:a16="http://schemas.microsoft.com/office/drawing/2014/main" id="{E657D44D-C2CC-16A1-7AD9-D44636FE3F85}"/>
              </a:ext>
            </a:extLst>
          </p:cNvPr>
          <p:cNvPicPr>
            <a:picLocks noChangeAspect="1"/>
          </p:cNvPicPr>
          <p:nvPr/>
        </p:nvPicPr>
        <p:blipFill>
          <a:blip r:embed="rId4"/>
          <a:stretch>
            <a:fillRect/>
          </a:stretch>
        </p:blipFill>
        <p:spPr>
          <a:xfrm>
            <a:off x="588262" y="4665477"/>
            <a:ext cx="6276473" cy="1983445"/>
          </a:xfrm>
          <a:prstGeom prst="rect">
            <a:avLst/>
          </a:prstGeom>
        </p:spPr>
      </p:pic>
    </p:spTree>
    <p:extLst>
      <p:ext uri="{BB962C8B-B14F-4D97-AF65-F5344CB8AC3E}">
        <p14:creationId xmlns:p14="http://schemas.microsoft.com/office/powerpoint/2010/main" val="10960880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5F11B-B860-8FA0-C9FE-8B24EF5E5C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BBBE5F3-2F7F-5B61-A155-F0362ADC1423}"/>
              </a:ext>
            </a:extLst>
          </p:cNvPr>
          <p:cNvSpPr>
            <a:spLocks noGrp="1"/>
          </p:cNvSpPr>
          <p:nvPr>
            <p:ph type="title"/>
          </p:nvPr>
        </p:nvSpPr>
        <p:spPr/>
        <p:txBody>
          <a:bodyPr/>
          <a:lstStyle/>
          <a:p>
            <a:r>
              <a:rPr lang="en-US"/>
              <a:t>Unit Testing – What is an output</a:t>
            </a:r>
          </a:p>
        </p:txBody>
      </p:sp>
      <p:sp>
        <p:nvSpPr>
          <p:cNvPr id="5" name="Espaço Reservado para Texto 4">
            <a:extLst>
              <a:ext uri="{FF2B5EF4-FFF2-40B4-BE49-F238E27FC236}">
                <a16:creationId xmlns:a16="http://schemas.microsoft.com/office/drawing/2014/main" id="{10BBCE80-9AF8-71DF-B21D-9EF25EBB2AF0}"/>
              </a:ext>
            </a:extLst>
          </p:cNvPr>
          <p:cNvSpPr>
            <a:spLocks noGrp="1"/>
          </p:cNvSpPr>
          <p:nvPr>
            <p:ph type="body" sz="quarter" idx="15"/>
          </p:nvPr>
        </p:nvSpPr>
        <p:spPr>
          <a:xfrm>
            <a:off x="511949" y="1200800"/>
            <a:ext cx="11376225" cy="1132618"/>
          </a:xfrm>
        </p:spPr>
        <p:txBody>
          <a:bodyPr/>
          <a:lstStyle/>
          <a:p>
            <a:pPr marL="0" indent="0">
              <a:buNone/>
            </a:pPr>
            <a:r>
              <a:rPr lang="en-US"/>
              <a:t>There are cases that even calling a method without any parameters is an output</a:t>
            </a:r>
          </a:p>
          <a:p>
            <a:pPr marL="0" indent="0">
              <a:buNone/>
            </a:pPr>
            <a:endParaRPr lang="en-US"/>
          </a:p>
          <a:p>
            <a:pPr marL="0" indent="0">
              <a:buNone/>
            </a:pPr>
            <a:endParaRPr lang="en-US"/>
          </a:p>
          <a:p>
            <a:pPr marL="0" indent="0">
              <a:buNone/>
            </a:pPr>
            <a:endParaRPr lang="en-US"/>
          </a:p>
        </p:txBody>
      </p:sp>
      <p:pic>
        <p:nvPicPr>
          <p:cNvPr id="6" name="Picture 5">
            <a:extLst>
              <a:ext uri="{FF2B5EF4-FFF2-40B4-BE49-F238E27FC236}">
                <a16:creationId xmlns:a16="http://schemas.microsoft.com/office/drawing/2014/main" id="{99D4E1F6-4009-3FEF-242E-70BCE0414A6E}"/>
              </a:ext>
            </a:extLst>
          </p:cNvPr>
          <p:cNvPicPr>
            <a:picLocks noChangeAspect="1"/>
          </p:cNvPicPr>
          <p:nvPr/>
        </p:nvPicPr>
        <p:blipFill>
          <a:blip r:embed="rId2"/>
          <a:stretch>
            <a:fillRect/>
          </a:stretch>
        </p:blipFill>
        <p:spPr>
          <a:xfrm>
            <a:off x="2490284" y="1878071"/>
            <a:ext cx="7211431" cy="4553585"/>
          </a:xfrm>
          <a:prstGeom prst="rect">
            <a:avLst/>
          </a:prstGeom>
        </p:spPr>
      </p:pic>
    </p:spTree>
    <p:extLst>
      <p:ext uri="{BB962C8B-B14F-4D97-AF65-F5344CB8AC3E}">
        <p14:creationId xmlns:p14="http://schemas.microsoft.com/office/powerpoint/2010/main" val="12650672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DBD3-3AA2-8B93-50B4-1EED00A73ECA}"/>
              </a:ext>
            </a:extLst>
          </p:cNvPr>
          <p:cNvSpPr>
            <a:spLocks noGrp="1"/>
          </p:cNvSpPr>
          <p:nvPr>
            <p:ph type="title"/>
          </p:nvPr>
        </p:nvSpPr>
        <p:spPr/>
        <p:txBody>
          <a:bodyPr/>
          <a:lstStyle/>
          <a:p>
            <a:r>
              <a:rPr lang="en-US"/>
              <a:t>Methods are not the only things that need testing</a:t>
            </a:r>
          </a:p>
        </p:txBody>
      </p:sp>
      <p:sp>
        <p:nvSpPr>
          <p:cNvPr id="3" name="Text Placeholder 2">
            <a:extLst>
              <a:ext uri="{FF2B5EF4-FFF2-40B4-BE49-F238E27FC236}">
                <a16:creationId xmlns:a16="http://schemas.microsoft.com/office/drawing/2014/main" id="{17B5855B-1A6C-0669-D7F9-C42F36B81A5A}"/>
              </a:ext>
            </a:extLst>
          </p:cNvPr>
          <p:cNvSpPr>
            <a:spLocks noGrp="1"/>
          </p:cNvSpPr>
          <p:nvPr>
            <p:ph type="body" sz="quarter" idx="15"/>
          </p:nvPr>
        </p:nvSpPr>
        <p:spPr>
          <a:xfrm>
            <a:off x="586388" y="1614460"/>
            <a:ext cx="11461067" cy="787908"/>
          </a:xfrm>
        </p:spPr>
        <p:txBody>
          <a:bodyPr/>
          <a:lstStyle/>
          <a:p>
            <a:pPr marL="0" indent="0">
              <a:buNone/>
            </a:pPr>
            <a:r>
              <a:rPr lang="en-US" sz="1600">
                <a:solidFill>
                  <a:srgbClr val="FFFFFF"/>
                </a:solidFill>
                <a:effectLst/>
                <a:latin typeface="Segoe UI" panose="020B0502040204020203" pitchFamily="34" charset="0"/>
              </a:rPr>
              <a:t>Typically, Unit Tests are employed to verify the behavior of methods; however, depending on the programming language and its available tools, they can also be used to validate behaviors beyond just methods.</a:t>
            </a:r>
          </a:p>
          <a:p>
            <a:pPr marL="0" indent="0">
              <a:buNone/>
            </a:pPr>
            <a:endParaRPr lang="en-US">
              <a:solidFill>
                <a:srgbClr val="FFFFFF"/>
              </a:solidFill>
              <a:latin typeface="Segoe UI" panose="020B0502040204020203" pitchFamily="34" charset="0"/>
            </a:endParaRPr>
          </a:p>
        </p:txBody>
      </p:sp>
      <p:pic>
        <p:nvPicPr>
          <p:cNvPr id="7" name="Picture 6">
            <a:extLst>
              <a:ext uri="{FF2B5EF4-FFF2-40B4-BE49-F238E27FC236}">
                <a16:creationId xmlns:a16="http://schemas.microsoft.com/office/drawing/2014/main" id="{5394B4A5-5441-007F-8E37-370A53FCF36E}"/>
              </a:ext>
            </a:extLst>
          </p:cNvPr>
          <p:cNvPicPr>
            <a:picLocks noChangeAspect="1"/>
          </p:cNvPicPr>
          <p:nvPr/>
        </p:nvPicPr>
        <p:blipFill>
          <a:blip r:embed="rId2"/>
          <a:stretch>
            <a:fillRect/>
          </a:stretch>
        </p:blipFill>
        <p:spPr>
          <a:xfrm>
            <a:off x="6607921" y="2493103"/>
            <a:ext cx="5439534" cy="4115374"/>
          </a:xfrm>
          <a:prstGeom prst="rect">
            <a:avLst/>
          </a:prstGeom>
        </p:spPr>
      </p:pic>
      <p:sp>
        <p:nvSpPr>
          <p:cNvPr id="8" name="TextBox 7">
            <a:extLst>
              <a:ext uri="{FF2B5EF4-FFF2-40B4-BE49-F238E27FC236}">
                <a16:creationId xmlns:a16="http://schemas.microsoft.com/office/drawing/2014/main" id="{BE47F7F2-C260-C16D-041F-762E46A6E173}"/>
              </a:ext>
            </a:extLst>
          </p:cNvPr>
          <p:cNvSpPr txBox="1"/>
          <p:nvPr/>
        </p:nvSpPr>
        <p:spPr>
          <a:xfrm>
            <a:off x="586389" y="2493103"/>
            <a:ext cx="5880400" cy="2708434"/>
          </a:xfrm>
          <a:prstGeom prst="rect">
            <a:avLst/>
          </a:prstGeom>
          <a:noFill/>
        </p:spPr>
        <p:txBody>
          <a:bodyPr wrap="square" lIns="0" tIns="0" rIns="0" bIns="0" rtlCol="0">
            <a:spAutoFit/>
          </a:bodyPr>
          <a:lstStyle/>
          <a:p>
            <a:pPr marL="0" indent="0" algn="l" rtl="0" eaLnBrk="1" latinLnBrk="0" hangingPunct="1">
              <a:buNone/>
            </a:pPr>
            <a:r>
              <a:rPr lang="en-US" sz="1600">
                <a:solidFill>
                  <a:srgbClr val="FFFFFF"/>
                </a:solidFill>
                <a:effectLst/>
                <a:latin typeface="Segoe UI" panose="020B0502040204020203" pitchFamily="34" charset="0"/>
              </a:rPr>
              <a:t>One example of this is the use of annotations in Java.</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Consider the example shown on the right.</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There are several annotations applied to the variable name for JSON serialization/deserialization, as well as annotations for data validation.</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Incorrectly modifying these annotations or their parameters can cause errors in the application, some of which may have significant consequences for the user.</a:t>
            </a:r>
            <a:endParaRPr lang="en-US" sz="1600"/>
          </a:p>
        </p:txBody>
      </p:sp>
    </p:spTree>
    <p:extLst>
      <p:ext uri="{BB962C8B-B14F-4D97-AF65-F5344CB8AC3E}">
        <p14:creationId xmlns:p14="http://schemas.microsoft.com/office/powerpoint/2010/main" val="37657926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0CCD7-A22F-A803-1271-5741ED32B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E4ABE-7D8A-35C7-9870-8E7C38C409C8}"/>
              </a:ext>
            </a:extLst>
          </p:cNvPr>
          <p:cNvSpPr>
            <a:spLocks noGrp="1"/>
          </p:cNvSpPr>
          <p:nvPr>
            <p:ph type="title"/>
          </p:nvPr>
        </p:nvSpPr>
        <p:spPr/>
        <p:txBody>
          <a:bodyPr/>
          <a:lstStyle/>
          <a:p>
            <a:r>
              <a:rPr lang="en-US"/>
              <a:t>Methods are not the only things that need testing</a:t>
            </a:r>
          </a:p>
        </p:txBody>
      </p:sp>
      <p:sp>
        <p:nvSpPr>
          <p:cNvPr id="3" name="Text Placeholder 2">
            <a:extLst>
              <a:ext uri="{FF2B5EF4-FFF2-40B4-BE49-F238E27FC236}">
                <a16:creationId xmlns:a16="http://schemas.microsoft.com/office/drawing/2014/main" id="{2919AAE7-498F-DDB0-13D8-04020C39A8DC}"/>
              </a:ext>
            </a:extLst>
          </p:cNvPr>
          <p:cNvSpPr>
            <a:spLocks noGrp="1"/>
          </p:cNvSpPr>
          <p:nvPr>
            <p:ph type="body" sz="quarter" idx="15"/>
          </p:nvPr>
        </p:nvSpPr>
        <p:spPr>
          <a:xfrm>
            <a:off x="586388" y="1614460"/>
            <a:ext cx="11461067" cy="246221"/>
          </a:xfrm>
        </p:spPr>
        <p:txBody>
          <a:bodyPr/>
          <a:lstStyle/>
          <a:p>
            <a:pPr marL="0" indent="0">
              <a:buNone/>
            </a:pPr>
            <a:r>
              <a:rPr lang="en-US" sz="1600">
                <a:solidFill>
                  <a:srgbClr val="FFFFFF"/>
                </a:solidFill>
                <a:effectLst/>
                <a:latin typeface="Segoe UI" panose="020B0502040204020203" pitchFamily="34" charset="0"/>
              </a:rPr>
              <a:t>In this situation, it is essential to have tests that cover these decorators to make sure such errors are detected.</a:t>
            </a:r>
            <a:endParaRPr lang="en-US">
              <a:solidFill>
                <a:srgbClr val="FFFFFF"/>
              </a:solidFill>
              <a:latin typeface="Segoe UI" panose="020B0502040204020203" pitchFamily="34" charset="0"/>
            </a:endParaRPr>
          </a:p>
        </p:txBody>
      </p:sp>
      <p:pic>
        <p:nvPicPr>
          <p:cNvPr id="5" name="Picture 4">
            <a:extLst>
              <a:ext uri="{FF2B5EF4-FFF2-40B4-BE49-F238E27FC236}">
                <a16:creationId xmlns:a16="http://schemas.microsoft.com/office/drawing/2014/main" id="{8470136C-B7DC-73D3-2E0C-146DE36E16EB}"/>
              </a:ext>
            </a:extLst>
          </p:cNvPr>
          <p:cNvPicPr>
            <a:picLocks noChangeAspect="1"/>
          </p:cNvPicPr>
          <p:nvPr/>
        </p:nvPicPr>
        <p:blipFill>
          <a:blip r:embed="rId2"/>
          <a:stretch>
            <a:fillRect/>
          </a:stretch>
        </p:blipFill>
        <p:spPr>
          <a:xfrm>
            <a:off x="2744547" y="2225189"/>
            <a:ext cx="7144747" cy="3943900"/>
          </a:xfrm>
          <a:prstGeom prst="rect">
            <a:avLst/>
          </a:prstGeom>
        </p:spPr>
      </p:pic>
    </p:spTree>
    <p:extLst>
      <p:ext uri="{BB962C8B-B14F-4D97-AF65-F5344CB8AC3E}">
        <p14:creationId xmlns:p14="http://schemas.microsoft.com/office/powerpoint/2010/main" val="37455676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82FE5C-5D59-00BD-6AE3-E5D413C7C8B2}"/>
              </a:ext>
            </a:extLst>
          </p:cNvPr>
          <p:cNvSpPr>
            <a:spLocks noGrp="1"/>
          </p:cNvSpPr>
          <p:nvPr>
            <p:ph type="title"/>
          </p:nvPr>
        </p:nvSpPr>
        <p:spPr>
          <a:xfrm>
            <a:off x="569911" y="3384610"/>
            <a:ext cx="8193024" cy="615553"/>
          </a:xfrm>
        </p:spPr>
        <p:txBody>
          <a:bodyPr/>
          <a:lstStyle/>
          <a:p>
            <a:r>
              <a:rPr lang="en-US" b="1"/>
              <a:t>Unit Tests Are FIRST</a:t>
            </a:r>
            <a:endParaRPr lang="en-US"/>
          </a:p>
        </p:txBody>
      </p:sp>
    </p:spTree>
    <p:extLst>
      <p:ext uri="{BB962C8B-B14F-4D97-AF65-F5344CB8AC3E}">
        <p14:creationId xmlns:p14="http://schemas.microsoft.com/office/powerpoint/2010/main" val="281465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C9221-3969-C602-D497-D3EF8DEEE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32D31-2D9D-91B1-6D4F-ACBE8F2EB85D}"/>
              </a:ext>
            </a:extLst>
          </p:cNvPr>
          <p:cNvSpPr>
            <a:spLocks noGrp="1"/>
          </p:cNvSpPr>
          <p:nvPr>
            <p:ph type="title"/>
          </p:nvPr>
        </p:nvSpPr>
        <p:spPr/>
        <p:txBody>
          <a:bodyPr>
            <a:normAutofit/>
          </a:bodyPr>
          <a:lstStyle/>
          <a:p>
            <a:r>
              <a:rPr lang="en-US">
                <a:ea typeface="+mj-lt"/>
                <a:cs typeface="+mj-lt"/>
              </a:rPr>
              <a:t>Issues that Software errors can cause</a:t>
            </a:r>
          </a:p>
        </p:txBody>
      </p:sp>
      <p:sp>
        <p:nvSpPr>
          <p:cNvPr id="3" name="Content Placeholder 2">
            <a:extLst>
              <a:ext uri="{FF2B5EF4-FFF2-40B4-BE49-F238E27FC236}">
                <a16:creationId xmlns:a16="http://schemas.microsoft.com/office/drawing/2014/main" id="{1B3B65F6-4C4D-AECF-F15B-A9EBFB3523C9}"/>
              </a:ext>
            </a:extLst>
          </p:cNvPr>
          <p:cNvSpPr>
            <a:spLocks noGrp="1"/>
          </p:cNvSpPr>
          <p:nvPr>
            <p:ph type="body" sz="quarter" idx="12"/>
          </p:nvPr>
        </p:nvSpPr>
        <p:spPr>
          <a:xfrm>
            <a:off x="584199" y="1589669"/>
            <a:ext cx="8193024" cy="4537753"/>
          </a:xfrm>
        </p:spPr>
        <p:txBody>
          <a:bodyPr vert="horz" lIns="91440" tIns="45720" rIns="91440" bIns="45720" rtlCol="0" anchor="t">
            <a:noAutofit/>
          </a:bodyPr>
          <a:lstStyle/>
          <a:p>
            <a:pPr marL="228600" indent="-228600" algn="l" rtl="0">
              <a:lnSpc>
                <a:spcPct val="90000"/>
              </a:lnSpc>
              <a:buNone/>
            </a:pPr>
            <a:r>
              <a:rPr lang="en-US" sz="1600" b="1"/>
              <a:t>Software with bugs can cause a loss of focus</a:t>
            </a:r>
          </a:p>
          <a:p>
            <a:pPr marL="0" indent="0" algn="l" rtl="0">
              <a:lnSpc>
                <a:spcPct val="90000"/>
              </a:lnSpc>
              <a:buNone/>
            </a:pPr>
            <a:r>
              <a:rPr lang="en-US" sz="1600"/>
              <a:t>Frequent disruptions from bug reports and urgent issues can interrupt long-term planning.</a:t>
            </a:r>
          </a:p>
          <a:p>
            <a:pPr marL="0" indent="0" algn="l" rtl="0">
              <a:lnSpc>
                <a:spcPct val="90000"/>
              </a:lnSpc>
              <a:buNone/>
            </a:pPr>
            <a:r>
              <a:rPr lang="en-US" sz="1600"/>
              <a:t>Product teams may lose track of innovation and the evolving needs of customers.</a:t>
            </a:r>
          </a:p>
          <a:p>
            <a:pPr marL="0" indent="0" algn="l" rtl="0">
              <a:lnSpc>
                <a:spcPct val="90000"/>
              </a:lnSpc>
              <a:buNone/>
            </a:pPr>
            <a:endParaRPr lang="en-US" sz="1600"/>
          </a:p>
          <a:p>
            <a:pPr marL="0" indent="0" algn="l" rtl="0">
              <a:lnSpc>
                <a:spcPct val="90000"/>
              </a:lnSpc>
              <a:buNone/>
            </a:pPr>
            <a:endParaRPr lang="en-US" sz="1600"/>
          </a:p>
          <a:p>
            <a:pPr marL="228600" indent="-228600" algn="l" rtl="0">
              <a:lnSpc>
                <a:spcPct val="90000"/>
              </a:lnSpc>
              <a:buNone/>
            </a:pPr>
            <a:r>
              <a:rPr lang="en-US" sz="1600"/>
              <a:t>​</a:t>
            </a:r>
          </a:p>
          <a:p>
            <a:pPr marL="228600" indent="-228600" algn="l" rtl="0">
              <a:lnSpc>
                <a:spcPct val="90000"/>
              </a:lnSpc>
              <a:buNone/>
            </a:pPr>
            <a:r>
              <a:rPr lang="en-US" sz="1600" b="1"/>
              <a:t>Software with bugs can lead to lost opportunities</a:t>
            </a:r>
          </a:p>
          <a:p>
            <a:pPr marL="0" indent="0" algn="l" rtl="0">
              <a:lnSpc>
                <a:spcPct val="90000"/>
              </a:lnSpc>
              <a:buNone/>
            </a:pPr>
            <a:r>
              <a:rPr lang="en-US" sz="1600"/>
              <a:t>A bug that delays a product launch might result in missing key seasonal markets or investor deadlines.</a:t>
            </a:r>
          </a:p>
          <a:p>
            <a:pPr marL="0" indent="0" algn="l" rtl="0">
              <a:lnSpc>
                <a:spcPct val="90000"/>
              </a:lnSpc>
              <a:buNone/>
            </a:pPr>
            <a:r>
              <a:rPr lang="en-US" sz="1600"/>
              <a:t>Malfunctioning features or failed transactions can result in lost business.</a:t>
            </a:r>
          </a:p>
          <a:p>
            <a:pPr marL="0" indent="0" algn="l" rtl="0">
              <a:lnSpc>
                <a:spcPct val="90000"/>
              </a:lnSpc>
              <a:buNone/>
            </a:pPr>
            <a:endParaRPr lang="en-US" sz="1600"/>
          </a:p>
          <a:p>
            <a:pPr marL="0" indent="0" algn="l" rtl="0">
              <a:lnSpc>
                <a:spcPct val="90000"/>
              </a:lnSpc>
              <a:buNone/>
            </a:pPr>
            <a:endParaRPr lang="en-US" sz="1600"/>
          </a:p>
          <a:p>
            <a:pPr marL="228600" indent="-228600" algn="l" rtl="0">
              <a:lnSpc>
                <a:spcPct val="90000"/>
              </a:lnSpc>
              <a:buNone/>
            </a:pPr>
            <a:r>
              <a:rPr lang="en-US" sz="1600"/>
              <a:t>​</a:t>
            </a:r>
          </a:p>
          <a:p>
            <a:pPr marL="228600" indent="-228600" algn="l" rtl="0">
              <a:lnSpc>
                <a:spcPct val="90000"/>
              </a:lnSpc>
              <a:buNone/>
            </a:pPr>
            <a:r>
              <a:rPr lang="en-US" sz="1600" b="1"/>
              <a:t>Software with bugs can cause loss of compliance</a:t>
            </a:r>
          </a:p>
          <a:p>
            <a:pPr marL="0" indent="0" algn="l" rtl="0">
              <a:lnSpc>
                <a:spcPct val="90000"/>
              </a:lnSpc>
              <a:buNone/>
            </a:pPr>
            <a:r>
              <a:rPr lang="en-US" sz="1600"/>
              <a:t>Failure to comply with industry standards or legal regulations can lead to penalties.</a:t>
            </a:r>
          </a:p>
          <a:p>
            <a:pPr marL="0" indent="0" algn="l" rtl="0">
              <a:lnSpc>
                <a:spcPct val="90000"/>
              </a:lnSpc>
              <a:buNone/>
            </a:pPr>
            <a:r>
              <a:rPr lang="en-US" sz="1600"/>
              <a:t>This is particularly important in fields such as healthcare, finance, and government sectors.</a:t>
            </a:r>
          </a:p>
          <a:p>
            <a:pPr marL="228600" indent="-228600" algn="l" rtl="0">
              <a:lnSpc>
                <a:spcPct val="90000"/>
              </a:lnSpc>
              <a:buNone/>
            </a:pPr>
            <a:r>
              <a:rPr lang="en-US" sz="1600"/>
              <a:t>​</a:t>
            </a:r>
            <a:endParaRPr lang="en-US" sz="1600" b="1">
              <a:ea typeface="+mn-lt"/>
              <a:cs typeface="+mn-lt"/>
            </a:endParaRPr>
          </a:p>
        </p:txBody>
      </p:sp>
    </p:spTree>
    <p:extLst>
      <p:ext uri="{BB962C8B-B14F-4D97-AF65-F5344CB8AC3E}">
        <p14:creationId xmlns:p14="http://schemas.microsoft.com/office/powerpoint/2010/main" val="185668939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FA4D-4DEB-6285-056F-1E02CEED97EA}"/>
              </a:ext>
            </a:extLst>
          </p:cNvPr>
          <p:cNvSpPr>
            <a:spLocks noGrp="1"/>
          </p:cNvSpPr>
          <p:nvPr>
            <p:ph type="title"/>
          </p:nvPr>
        </p:nvSpPr>
        <p:spPr/>
        <p:txBody>
          <a:bodyPr/>
          <a:lstStyle/>
          <a:p>
            <a:r>
              <a:rPr lang="en-US" b="1"/>
              <a:t>Fast, Isolated, Repeatable, Self-Verifying, and Timely</a:t>
            </a:r>
            <a:br>
              <a:rPr lang="en-US" b="1"/>
            </a:br>
            <a:endParaRPr lang="en-US"/>
          </a:p>
        </p:txBody>
      </p:sp>
      <p:sp>
        <p:nvSpPr>
          <p:cNvPr id="9" name="Text Placeholder 8">
            <a:extLst>
              <a:ext uri="{FF2B5EF4-FFF2-40B4-BE49-F238E27FC236}">
                <a16:creationId xmlns:a16="http://schemas.microsoft.com/office/drawing/2014/main" id="{933FC5EA-22DB-3E31-28DE-D69E26AD4EBC}"/>
              </a:ext>
            </a:extLst>
          </p:cNvPr>
          <p:cNvSpPr>
            <a:spLocks noGrp="1"/>
          </p:cNvSpPr>
          <p:nvPr>
            <p:ph type="body" sz="quarter" idx="36"/>
          </p:nvPr>
        </p:nvSpPr>
        <p:spPr>
          <a:xfrm>
            <a:off x="584200" y="4074689"/>
            <a:ext cx="1885950" cy="246221"/>
          </a:xfrm>
        </p:spPr>
        <p:txBody>
          <a:bodyPr/>
          <a:lstStyle/>
          <a:p>
            <a:r>
              <a:rPr lang="en-US"/>
              <a:t>Fast</a:t>
            </a:r>
          </a:p>
        </p:txBody>
      </p:sp>
      <p:sp>
        <p:nvSpPr>
          <p:cNvPr id="19" name="Text Placeholder 18">
            <a:extLst>
              <a:ext uri="{FF2B5EF4-FFF2-40B4-BE49-F238E27FC236}">
                <a16:creationId xmlns:a16="http://schemas.microsoft.com/office/drawing/2014/main" id="{85F3E279-51DB-49DB-963D-8ED2F735192E}"/>
              </a:ext>
            </a:extLst>
          </p:cNvPr>
          <p:cNvSpPr>
            <a:spLocks noGrp="1"/>
          </p:cNvSpPr>
          <p:nvPr>
            <p:ph type="body" sz="quarter" idx="48"/>
          </p:nvPr>
        </p:nvSpPr>
        <p:spPr>
          <a:xfrm>
            <a:off x="597395" y="4837993"/>
            <a:ext cx="1858900" cy="461665"/>
          </a:xfrm>
        </p:spPr>
        <p:txBody>
          <a:bodyPr/>
          <a:lstStyle/>
          <a:p>
            <a:r>
              <a:rPr lang="en-US"/>
              <a:t>Tests should run quickly so they don’t slow down development or deployment.</a:t>
            </a:r>
          </a:p>
        </p:txBody>
      </p:sp>
      <p:sp>
        <p:nvSpPr>
          <p:cNvPr id="11" name="Text Placeholder 10">
            <a:extLst>
              <a:ext uri="{FF2B5EF4-FFF2-40B4-BE49-F238E27FC236}">
                <a16:creationId xmlns:a16="http://schemas.microsoft.com/office/drawing/2014/main" id="{5E44091E-A94C-8BB5-60D9-9ECEAEFAA9D2}"/>
              </a:ext>
            </a:extLst>
          </p:cNvPr>
          <p:cNvSpPr>
            <a:spLocks noGrp="1"/>
          </p:cNvSpPr>
          <p:nvPr>
            <p:ph type="body" sz="quarter" idx="38"/>
          </p:nvPr>
        </p:nvSpPr>
        <p:spPr>
          <a:xfrm>
            <a:off x="2895600" y="4074689"/>
            <a:ext cx="1885950" cy="246221"/>
          </a:xfrm>
        </p:spPr>
        <p:txBody>
          <a:bodyPr/>
          <a:lstStyle/>
          <a:p>
            <a:r>
              <a:rPr lang="en-US"/>
              <a:t>Isolated</a:t>
            </a:r>
          </a:p>
        </p:txBody>
      </p:sp>
      <p:sp>
        <p:nvSpPr>
          <p:cNvPr id="20" name="Text Placeholder 19">
            <a:extLst>
              <a:ext uri="{FF2B5EF4-FFF2-40B4-BE49-F238E27FC236}">
                <a16:creationId xmlns:a16="http://schemas.microsoft.com/office/drawing/2014/main" id="{16AA6CF7-5816-815B-23AE-241D1D53F36B}"/>
              </a:ext>
            </a:extLst>
          </p:cNvPr>
          <p:cNvSpPr>
            <a:spLocks noGrp="1"/>
          </p:cNvSpPr>
          <p:nvPr>
            <p:ph type="body" sz="quarter" idx="56"/>
          </p:nvPr>
        </p:nvSpPr>
        <p:spPr>
          <a:xfrm>
            <a:off x="2900758" y="4837993"/>
            <a:ext cx="1858900" cy="800219"/>
          </a:xfrm>
        </p:spPr>
        <p:txBody>
          <a:bodyPr/>
          <a:lstStyle/>
          <a:p>
            <a:r>
              <a:rPr lang="en-US"/>
              <a:t>Each test should run independently, without relying on external systems like databases or APIs. </a:t>
            </a:r>
          </a:p>
          <a:p>
            <a:endParaRPr lang="en-US"/>
          </a:p>
        </p:txBody>
      </p:sp>
      <p:sp>
        <p:nvSpPr>
          <p:cNvPr id="13" name="Text Placeholder 12">
            <a:extLst>
              <a:ext uri="{FF2B5EF4-FFF2-40B4-BE49-F238E27FC236}">
                <a16:creationId xmlns:a16="http://schemas.microsoft.com/office/drawing/2014/main" id="{123E53C5-6951-E9F1-0967-3D34003CDEEF}"/>
              </a:ext>
            </a:extLst>
          </p:cNvPr>
          <p:cNvSpPr>
            <a:spLocks noGrp="1"/>
          </p:cNvSpPr>
          <p:nvPr>
            <p:ph type="body" sz="quarter" idx="40"/>
          </p:nvPr>
        </p:nvSpPr>
        <p:spPr>
          <a:xfrm>
            <a:off x="5181600" y="4074689"/>
            <a:ext cx="1885950" cy="246221"/>
          </a:xfrm>
        </p:spPr>
        <p:txBody>
          <a:bodyPr/>
          <a:lstStyle/>
          <a:p>
            <a:r>
              <a:rPr lang="en-US"/>
              <a:t>Repeatable</a:t>
            </a:r>
          </a:p>
        </p:txBody>
      </p:sp>
      <p:sp>
        <p:nvSpPr>
          <p:cNvPr id="21" name="Text Placeholder 20">
            <a:extLst>
              <a:ext uri="{FF2B5EF4-FFF2-40B4-BE49-F238E27FC236}">
                <a16:creationId xmlns:a16="http://schemas.microsoft.com/office/drawing/2014/main" id="{1457B089-C94B-917B-BBEE-42BCAAA773BE}"/>
              </a:ext>
            </a:extLst>
          </p:cNvPr>
          <p:cNvSpPr>
            <a:spLocks noGrp="1"/>
          </p:cNvSpPr>
          <p:nvPr>
            <p:ph type="body" sz="quarter" idx="57"/>
          </p:nvPr>
        </p:nvSpPr>
        <p:spPr>
          <a:xfrm>
            <a:off x="5180970" y="4837993"/>
            <a:ext cx="1858900" cy="646331"/>
          </a:xfrm>
        </p:spPr>
        <p:txBody>
          <a:bodyPr/>
          <a:lstStyle/>
          <a:p>
            <a:r>
              <a:rPr lang="en-US"/>
              <a:t>Tests should produce the same results every time, no matter where or when they're run.</a:t>
            </a:r>
          </a:p>
          <a:p>
            <a:endParaRPr lang="en-US"/>
          </a:p>
        </p:txBody>
      </p:sp>
      <p:sp>
        <p:nvSpPr>
          <p:cNvPr id="15" name="Text Placeholder 14">
            <a:extLst>
              <a:ext uri="{FF2B5EF4-FFF2-40B4-BE49-F238E27FC236}">
                <a16:creationId xmlns:a16="http://schemas.microsoft.com/office/drawing/2014/main" id="{10D07E5D-7E75-C636-2500-E413BAABAC32}"/>
              </a:ext>
            </a:extLst>
          </p:cNvPr>
          <p:cNvSpPr>
            <a:spLocks noGrp="1"/>
          </p:cNvSpPr>
          <p:nvPr>
            <p:ph type="body" sz="quarter" idx="42"/>
          </p:nvPr>
        </p:nvSpPr>
        <p:spPr>
          <a:xfrm>
            <a:off x="7453312" y="4074689"/>
            <a:ext cx="1885950" cy="246221"/>
          </a:xfrm>
        </p:spPr>
        <p:txBody>
          <a:bodyPr/>
          <a:lstStyle/>
          <a:p>
            <a:r>
              <a:rPr lang="en-US"/>
              <a:t>Self-Verifying</a:t>
            </a:r>
          </a:p>
        </p:txBody>
      </p:sp>
      <p:sp>
        <p:nvSpPr>
          <p:cNvPr id="22" name="Text Placeholder 21">
            <a:extLst>
              <a:ext uri="{FF2B5EF4-FFF2-40B4-BE49-F238E27FC236}">
                <a16:creationId xmlns:a16="http://schemas.microsoft.com/office/drawing/2014/main" id="{5A638016-A096-0CA1-D56F-791699B18B97}"/>
              </a:ext>
            </a:extLst>
          </p:cNvPr>
          <p:cNvSpPr>
            <a:spLocks noGrp="1"/>
          </p:cNvSpPr>
          <p:nvPr>
            <p:ph type="body" sz="quarter" idx="58"/>
          </p:nvPr>
        </p:nvSpPr>
        <p:spPr>
          <a:xfrm>
            <a:off x="7426459" y="4837993"/>
            <a:ext cx="1858900" cy="461665"/>
          </a:xfrm>
        </p:spPr>
        <p:txBody>
          <a:bodyPr/>
          <a:lstStyle/>
          <a:p>
            <a:r>
              <a:rPr lang="en-US"/>
              <a:t>Tests should automatically check for success or failure—no manual inspection needed</a:t>
            </a:r>
          </a:p>
        </p:txBody>
      </p:sp>
      <p:sp>
        <p:nvSpPr>
          <p:cNvPr id="17" name="Text Placeholder 16">
            <a:extLst>
              <a:ext uri="{FF2B5EF4-FFF2-40B4-BE49-F238E27FC236}">
                <a16:creationId xmlns:a16="http://schemas.microsoft.com/office/drawing/2014/main" id="{F2023BC3-4959-55E5-8C10-0A4DD020C4DE}"/>
              </a:ext>
            </a:extLst>
          </p:cNvPr>
          <p:cNvSpPr>
            <a:spLocks noGrp="1"/>
          </p:cNvSpPr>
          <p:nvPr>
            <p:ph type="body" sz="quarter" idx="44"/>
          </p:nvPr>
        </p:nvSpPr>
        <p:spPr>
          <a:xfrm>
            <a:off x="9725024" y="4074689"/>
            <a:ext cx="1885950" cy="246221"/>
          </a:xfrm>
        </p:spPr>
        <p:txBody>
          <a:bodyPr/>
          <a:lstStyle/>
          <a:p>
            <a:r>
              <a:rPr lang="en-US"/>
              <a:t>Timely</a:t>
            </a:r>
          </a:p>
        </p:txBody>
      </p:sp>
      <p:sp>
        <p:nvSpPr>
          <p:cNvPr id="23" name="Text Placeholder 22">
            <a:extLst>
              <a:ext uri="{FF2B5EF4-FFF2-40B4-BE49-F238E27FC236}">
                <a16:creationId xmlns:a16="http://schemas.microsoft.com/office/drawing/2014/main" id="{3C70195C-167F-5166-C08A-2FF592EBCC7D}"/>
              </a:ext>
            </a:extLst>
          </p:cNvPr>
          <p:cNvSpPr>
            <a:spLocks noGrp="1"/>
          </p:cNvSpPr>
          <p:nvPr>
            <p:ph type="body" sz="quarter" idx="59"/>
          </p:nvPr>
        </p:nvSpPr>
        <p:spPr>
          <a:xfrm>
            <a:off x="9729821" y="4837993"/>
            <a:ext cx="1858900" cy="461665"/>
          </a:xfrm>
        </p:spPr>
        <p:txBody>
          <a:bodyPr/>
          <a:lstStyle/>
          <a:p>
            <a:r>
              <a:rPr lang="en-US"/>
              <a:t>Tests should be written at the right time—ideally during or before the code they’re testing.</a:t>
            </a:r>
          </a:p>
        </p:txBody>
      </p:sp>
      <p:sp>
        <p:nvSpPr>
          <p:cNvPr id="24" name="Oval 23">
            <a:extLst>
              <a:ext uri="{FF2B5EF4-FFF2-40B4-BE49-F238E27FC236}">
                <a16:creationId xmlns:a16="http://schemas.microsoft.com/office/drawing/2014/main" id="{711AF017-B8AF-6A1F-A139-44BE8AEC8783}"/>
              </a:ext>
            </a:extLst>
          </p:cNvPr>
          <p:cNvSpPr/>
          <p:nvPr/>
        </p:nvSpPr>
        <p:spPr bwMode="auto">
          <a:xfrm>
            <a:off x="597249" y="1878339"/>
            <a:ext cx="1858900" cy="18589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0">
                <a:gradFill>
                  <a:gsLst>
                    <a:gs pos="0">
                      <a:srgbClr val="FFFFFF"/>
                    </a:gs>
                    <a:gs pos="100000">
                      <a:srgbClr val="FFFFFF"/>
                    </a:gs>
                  </a:gsLst>
                  <a:lin ang="5400000" scaled="0"/>
                </a:gradFill>
                <a:ea typeface="Segoe UI" pitchFamily="34" charset="0"/>
                <a:cs typeface="Segoe UI" pitchFamily="34" charset="0"/>
              </a:rPr>
              <a:t>F</a:t>
            </a:r>
          </a:p>
        </p:txBody>
      </p:sp>
      <p:sp>
        <p:nvSpPr>
          <p:cNvPr id="25" name="Oval 24">
            <a:extLst>
              <a:ext uri="{FF2B5EF4-FFF2-40B4-BE49-F238E27FC236}">
                <a16:creationId xmlns:a16="http://schemas.microsoft.com/office/drawing/2014/main" id="{8CAF4F60-F121-94A5-03AA-A3DD916AF537}"/>
              </a:ext>
            </a:extLst>
          </p:cNvPr>
          <p:cNvSpPr/>
          <p:nvPr/>
        </p:nvSpPr>
        <p:spPr bwMode="auto">
          <a:xfrm>
            <a:off x="2909125" y="1878339"/>
            <a:ext cx="1858900" cy="18589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0">
                <a:gradFill>
                  <a:gsLst>
                    <a:gs pos="0">
                      <a:srgbClr val="FFFFFF"/>
                    </a:gs>
                    <a:gs pos="100000">
                      <a:srgbClr val="FFFFFF"/>
                    </a:gs>
                  </a:gsLst>
                  <a:lin ang="5400000" scaled="0"/>
                </a:gradFill>
                <a:ea typeface="Segoe UI" pitchFamily="34" charset="0"/>
                <a:cs typeface="Segoe UI" pitchFamily="34" charset="0"/>
              </a:rPr>
              <a:t>I</a:t>
            </a:r>
          </a:p>
        </p:txBody>
      </p:sp>
      <p:sp>
        <p:nvSpPr>
          <p:cNvPr id="26" name="Oval 25">
            <a:extLst>
              <a:ext uri="{FF2B5EF4-FFF2-40B4-BE49-F238E27FC236}">
                <a16:creationId xmlns:a16="http://schemas.microsoft.com/office/drawing/2014/main" id="{BA51E05D-53D7-BC1D-FC7F-30A13CDE83D8}"/>
              </a:ext>
            </a:extLst>
          </p:cNvPr>
          <p:cNvSpPr/>
          <p:nvPr/>
        </p:nvSpPr>
        <p:spPr bwMode="auto">
          <a:xfrm>
            <a:off x="5221001" y="1912662"/>
            <a:ext cx="1858900" cy="18589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0">
                <a:gradFill>
                  <a:gsLst>
                    <a:gs pos="0">
                      <a:srgbClr val="FFFFFF"/>
                    </a:gs>
                    <a:gs pos="100000">
                      <a:srgbClr val="FFFFFF"/>
                    </a:gs>
                  </a:gsLst>
                  <a:lin ang="5400000" scaled="0"/>
                </a:gradFill>
                <a:ea typeface="Segoe UI" pitchFamily="34" charset="0"/>
                <a:cs typeface="Segoe UI" pitchFamily="34" charset="0"/>
              </a:rPr>
              <a:t>R</a:t>
            </a:r>
          </a:p>
        </p:txBody>
      </p:sp>
      <p:sp>
        <p:nvSpPr>
          <p:cNvPr id="27" name="Oval 26">
            <a:extLst>
              <a:ext uri="{FF2B5EF4-FFF2-40B4-BE49-F238E27FC236}">
                <a16:creationId xmlns:a16="http://schemas.microsoft.com/office/drawing/2014/main" id="{BE63276C-78F6-FC92-4686-AFA476C11CAB}"/>
              </a:ext>
            </a:extLst>
          </p:cNvPr>
          <p:cNvSpPr/>
          <p:nvPr/>
        </p:nvSpPr>
        <p:spPr bwMode="auto">
          <a:xfrm>
            <a:off x="7466837" y="1878339"/>
            <a:ext cx="1858900" cy="18589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0">
                <a:gradFill>
                  <a:gsLst>
                    <a:gs pos="0">
                      <a:srgbClr val="FFFFFF"/>
                    </a:gs>
                    <a:gs pos="100000">
                      <a:srgbClr val="FFFFFF"/>
                    </a:gs>
                  </a:gsLst>
                  <a:lin ang="5400000" scaled="0"/>
                </a:gradFill>
                <a:ea typeface="Segoe UI" pitchFamily="34" charset="0"/>
                <a:cs typeface="Segoe UI" pitchFamily="34" charset="0"/>
              </a:rPr>
              <a:t>S</a:t>
            </a:r>
          </a:p>
        </p:txBody>
      </p:sp>
      <p:sp>
        <p:nvSpPr>
          <p:cNvPr id="28" name="Oval 27">
            <a:extLst>
              <a:ext uri="{FF2B5EF4-FFF2-40B4-BE49-F238E27FC236}">
                <a16:creationId xmlns:a16="http://schemas.microsoft.com/office/drawing/2014/main" id="{3A509D20-E1EA-C811-F9CE-4BFCA96F6C40}"/>
              </a:ext>
            </a:extLst>
          </p:cNvPr>
          <p:cNvSpPr/>
          <p:nvPr/>
        </p:nvSpPr>
        <p:spPr bwMode="auto">
          <a:xfrm>
            <a:off x="9738549" y="1878339"/>
            <a:ext cx="1858900" cy="18589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0">
                <a:gradFill>
                  <a:gsLst>
                    <a:gs pos="0">
                      <a:srgbClr val="FFFFFF"/>
                    </a:gs>
                    <a:gs pos="100000">
                      <a:srgbClr val="FFFFFF"/>
                    </a:gs>
                  </a:gsLst>
                  <a:lin ang="5400000" scaled="0"/>
                </a:gradFill>
                <a:ea typeface="Segoe UI" pitchFamily="34" charset="0"/>
                <a:cs typeface="Segoe UI" pitchFamily="34" charset="0"/>
              </a:rPr>
              <a:t>T</a:t>
            </a:r>
          </a:p>
        </p:txBody>
      </p:sp>
    </p:spTree>
    <p:extLst>
      <p:ext uri="{BB962C8B-B14F-4D97-AF65-F5344CB8AC3E}">
        <p14:creationId xmlns:p14="http://schemas.microsoft.com/office/powerpoint/2010/main" val="39013228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917C4-1A69-8379-D729-78701AA10494}"/>
              </a:ext>
            </a:extLst>
          </p:cNvPr>
          <p:cNvSpPr>
            <a:spLocks noGrp="1"/>
          </p:cNvSpPr>
          <p:nvPr>
            <p:ph type="title"/>
          </p:nvPr>
        </p:nvSpPr>
        <p:spPr>
          <a:xfrm>
            <a:off x="569911" y="3384610"/>
            <a:ext cx="8193024" cy="615553"/>
          </a:xfrm>
        </p:spPr>
        <p:txBody>
          <a:bodyPr/>
          <a:lstStyle/>
          <a:p>
            <a:r>
              <a:rPr lang="en-US"/>
              <a:t>TDD – Test Driven Development</a:t>
            </a:r>
          </a:p>
        </p:txBody>
      </p:sp>
    </p:spTree>
    <p:extLst>
      <p:ext uri="{BB962C8B-B14F-4D97-AF65-F5344CB8AC3E}">
        <p14:creationId xmlns:p14="http://schemas.microsoft.com/office/powerpoint/2010/main" val="414560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D8C7E-6CC8-488D-6690-BE857721E0EC}"/>
              </a:ext>
            </a:extLst>
          </p:cNvPr>
          <p:cNvSpPr>
            <a:spLocks noGrp="1"/>
          </p:cNvSpPr>
          <p:nvPr>
            <p:ph type="title"/>
          </p:nvPr>
        </p:nvSpPr>
        <p:spPr>
          <a:xfrm>
            <a:off x="588263" y="603102"/>
            <a:ext cx="11018520" cy="307777"/>
          </a:xfrm>
        </p:spPr>
        <p:txBody>
          <a:bodyPr wrap="square" anchor="ctr">
            <a:normAutofit/>
          </a:bodyPr>
          <a:lstStyle/>
          <a:p>
            <a:r>
              <a:rPr lang="en-US"/>
              <a:t>Test Driven Development - TDD</a:t>
            </a:r>
          </a:p>
        </p:txBody>
      </p:sp>
      <p:pic>
        <p:nvPicPr>
          <p:cNvPr id="4" name="Picture 3" descr="What is TDD (Test-driven development) and its Steps? | ImpactQA">
            <a:extLst>
              <a:ext uri="{FF2B5EF4-FFF2-40B4-BE49-F238E27FC236}">
                <a16:creationId xmlns:a16="http://schemas.microsoft.com/office/drawing/2014/main" id="{AE787B4A-9090-6786-EA1C-755AFF092B02}"/>
              </a:ext>
            </a:extLst>
          </p:cNvPr>
          <p:cNvPicPr>
            <a:picLocks noChangeAspect="1"/>
          </p:cNvPicPr>
          <p:nvPr/>
        </p:nvPicPr>
        <p:blipFill>
          <a:blip r:embed="rId2"/>
          <a:srcRect l="17818" r="21083" b="1"/>
          <a:stretch>
            <a:fillRect/>
          </a:stretch>
        </p:blipFill>
        <p:spPr>
          <a:xfrm>
            <a:off x="588263" y="1101379"/>
            <a:ext cx="5318760" cy="4352544"/>
          </a:xfrm>
          <a:prstGeom prst="rect">
            <a:avLst/>
          </a:prstGeom>
          <a:noFill/>
        </p:spPr>
      </p:pic>
      <p:sp>
        <p:nvSpPr>
          <p:cNvPr id="3" name="Text Placeholder 2">
            <a:extLst>
              <a:ext uri="{FF2B5EF4-FFF2-40B4-BE49-F238E27FC236}">
                <a16:creationId xmlns:a16="http://schemas.microsoft.com/office/drawing/2014/main" id="{6455D719-FDD4-54B6-CA1D-461F5F3FCCC4}"/>
              </a:ext>
            </a:extLst>
          </p:cNvPr>
          <p:cNvSpPr>
            <a:spLocks noGrp="1"/>
          </p:cNvSpPr>
          <p:nvPr>
            <p:ph type="body" sz="quarter" idx="4294967295"/>
          </p:nvPr>
        </p:nvSpPr>
        <p:spPr>
          <a:xfrm>
            <a:off x="6288023" y="1101379"/>
            <a:ext cx="5318760" cy="4352544"/>
          </a:xfrm>
        </p:spPr>
        <p:txBody>
          <a:bodyPr anchor="t">
            <a:normAutofit lnSpcReduction="10000"/>
          </a:bodyPr>
          <a:lstStyle/>
          <a:p>
            <a:pPr marL="0" indent="0" defTabSz="914367">
              <a:buNone/>
            </a:pPr>
            <a:r>
              <a:rPr lang="en-US" b="1" kern="1200"/>
              <a:t>Test-Driven Development (TDD)</a:t>
            </a:r>
            <a:r>
              <a:rPr lang="en-US" kern="1200"/>
              <a:t> is a software development approach where developers write </a:t>
            </a:r>
            <a:r>
              <a:rPr lang="en-US" b="1" kern="1200"/>
              <a:t>automated tests before writing the actual code</a:t>
            </a:r>
            <a:r>
              <a:rPr lang="en-US" kern="1200"/>
              <a:t>. The process follows a cycle known as </a:t>
            </a:r>
            <a:r>
              <a:rPr lang="en-US" b="1" kern="1200"/>
              <a:t>Red-Green-Refactor</a:t>
            </a:r>
            <a:r>
              <a:rPr lang="en-US" kern="1200"/>
              <a:t>:</a:t>
            </a:r>
          </a:p>
          <a:p>
            <a:pPr marL="0" defTabSz="914367"/>
            <a:endParaRPr lang="en-US" kern="1200"/>
          </a:p>
          <a:p>
            <a:pPr marL="0" indent="0" defTabSz="914367">
              <a:buNone/>
            </a:pPr>
            <a:r>
              <a:rPr lang="en-US" kern="1200"/>
              <a:t>🔴 </a:t>
            </a:r>
            <a:r>
              <a:rPr lang="en-US" b="1" kern="1200"/>
              <a:t>Red</a:t>
            </a:r>
            <a:r>
              <a:rPr lang="en-US" kern="1200"/>
              <a:t>: Write a test that fails (because the feature doesn’t exist yet).</a:t>
            </a:r>
          </a:p>
          <a:p>
            <a:pPr marL="0" indent="0" defTabSz="914367">
              <a:buNone/>
            </a:pPr>
            <a:endParaRPr lang="en-US" kern="1200"/>
          </a:p>
          <a:p>
            <a:pPr marL="0" indent="0" defTabSz="914367">
              <a:buNone/>
            </a:pPr>
            <a:r>
              <a:rPr lang="en-US" kern="1200"/>
              <a:t>🟢 </a:t>
            </a:r>
            <a:r>
              <a:rPr lang="en-US" b="1" kern="1200"/>
              <a:t>Green</a:t>
            </a:r>
            <a:r>
              <a:rPr lang="en-US" kern="1200"/>
              <a:t>: Write the minimum code needed to make the test pass.</a:t>
            </a:r>
          </a:p>
          <a:p>
            <a:pPr marL="0" indent="0" defTabSz="914367">
              <a:buNone/>
            </a:pPr>
            <a:endParaRPr lang="en-US" kern="1200"/>
          </a:p>
          <a:p>
            <a:pPr marL="0" indent="0" defTabSz="914367">
              <a:buNone/>
            </a:pPr>
            <a:r>
              <a:rPr lang="en-US" kern="1200"/>
              <a:t>🔁 </a:t>
            </a:r>
            <a:r>
              <a:rPr lang="en-US" b="1" kern="1200"/>
              <a:t>Refactor</a:t>
            </a:r>
            <a:r>
              <a:rPr lang="en-US" kern="1200"/>
              <a:t>: Clean up the code while keeping the test passing.</a:t>
            </a:r>
          </a:p>
          <a:p>
            <a:pPr marL="0" indent="0" defTabSz="914367">
              <a:buNone/>
            </a:pPr>
            <a:endParaRPr lang="en-US" kern="1200"/>
          </a:p>
          <a:p>
            <a:pPr marL="0" indent="0" defTabSz="914367">
              <a:buNone/>
            </a:pPr>
            <a:r>
              <a:rPr lang="en-US" kern="1200"/>
              <a:t>This method helps ensure code quality, reduces bugs early, and encourages better design decisions. It's like building software with a safety net from the start.</a:t>
            </a:r>
          </a:p>
          <a:p>
            <a:pPr marL="0" defTabSz="914367"/>
            <a:endParaRPr lang="en-US" kern="1200"/>
          </a:p>
        </p:txBody>
      </p:sp>
    </p:spTree>
    <p:extLst>
      <p:ext uri="{BB962C8B-B14F-4D97-AF65-F5344CB8AC3E}">
        <p14:creationId xmlns:p14="http://schemas.microsoft.com/office/powerpoint/2010/main" val="42481452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37AE6-9624-FA81-850B-38C39E05D6E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9B9BF2B-DA4A-0315-9C94-50521952C20A}"/>
              </a:ext>
            </a:extLst>
          </p:cNvPr>
          <p:cNvPicPr>
            <a:picLocks noChangeAspect="1"/>
          </p:cNvPicPr>
          <p:nvPr/>
        </p:nvPicPr>
        <p:blipFill>
          <a:blip r:embed="rId2"/>
          <a:stretch>
            <a:fillRect/>
          </a:stretch>
        </p:blipFill>
        <p:spPr>
          <a:xfrm>
            <a:off x="103697" y="2449775"/>
            <a:ext cx="6830378" cy="1276528"/>
          </a:xfrm>
          <a:prstGeom prst="rect">
            <a:avLst/>
          </a:prstGeom>
        </p:spPr>
      </p:pic>
      <p:sp>
        <p:nvSpPr>
          <p:cNvPr id="2" name="Title 1">
            <a:extLst>
              <a:ext uri="{FF2B5EF4-FFF2-40B4-BE49-F238E27FC236}">
                <a16:creationId xmlns:a16="http://schemas.microsoft.com/office/drawing/2014/main" id="{DDCE2CAB-D573-F54E-2048-00C37674F8EB}"/>
              </a:ext>
            </a:extLst>
          </p:cNvPr>
          <p:cNvSpPr>
            <a:spLocks noGrp="1"/>
          </p:cNvSpPr>
          <p:nvPr>
            <p:ph type="title"/>
          </p:nvPr>
        </p:nvSpPr>
        <p:spPr>
          <a:xfrm>
            <a:off x="588263" y="603102"/>
            <a:ext cx="11018520" cy="307777"/>
          </a:xfrm>
        </p:spPr>
        <p:txBody>
          <a:bodyPr wrap="square" anchor="ctr">
            <a:normAutofit/>
          </a:bodyPr>
          <a:lstStyle/>
          <a:p>
            <a:r>
              <a:rPr lang="en-US"/>
              <a:t>TDD In Practice</a:t>
            </a:r>
          </a:p>
        </p:txBody>
      </p:sp>
      <p:pic>
        <p:nvPicPr>
          <p:cNvPr id="6" name="Picture 5">
            <a:extLst>
              <a:ext uri="{FF2B5EF4-FFF2-40B4-BE49-F238E27FC236}">
                <a16:creationId xmlns:a16="http://schemas.microsoft.com/office/drawing/2014/main" id="{8C971691-8BC8-511D-E7E1-F58F36FA51EE}"/>
              </a:ext>
            </a:extLst>
          </p:cNvPr>
          <p:cNvPicPr>
            <a:picLocks noChangeAspect="1"/>
          </p:cNvPicPr>
          <p:nvPr/>
        </p:nvPicPr>
        <p:blipFill>
          <a:blip r:embed="rId3"/>
          <a:stretch>
            <a:fillRect/>
          </a:stretch>
        </p:blipFill>
        <p:spPr>
          <a:xfrm>
            <a:off x="113124" y="1018297"/>
            <a:ext cx="7001852" cy="1314633"/>
          </a:xfrm>
          <a:prstGeom prst="rect">
            <a:avLst/>
          </a:prstGeom>
        </p:spPr>
      </p:pic>
      <p:sp>
        <p:nvSpPr>
          <p:cNvPr id="7" name="Circle: Hollow 6">
            <a:extLst>
              <a:ext uri="{FF2B5EF4-FFF2-40B4-BE49-F238E27FC236}">
                <a16:creationId xmlns:a16="http://schemas.microsoft.com/office/drawing/2014/main" id="{F974D537-23CA-D5F1-241F-246775790993}"/>
              </a:ext>
            </a:extLst>
          </p:cNvPr>
          <p:cNvSpPr/>
          <p:nvPr/>
        </p:nvSpPr>
        <p:spPr bwMode="auto">
          <a:xfrm>
            <a:off x="103697" y="1404594"/>
            <a:ext cx="412423" cy="412423"/>
          </a:xfrm>
          <a:prstGeom prst="donu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quot;Not Allowed&quot; Symbol 7">
            <a:extLst>
              <a:ext uri="{FF2B5EF4-FFF2-40B4-BE49-F238E27FC236}">
                <a16:creationId xmlns:a16="http://schemas.microsoft.com/office/drawing/2014/main" id="{68C84082-7B50-8CA7-D412-8B9C2FBE4464}"/>
              </a:ext>
            </a:extLst>
          </p:cNvPr>
          <p:cNvSpPr/>
          <p:nvPr/>
        </p:nvSpPr>
        <p:spPr bwMode="auto">
          <a:xfrm>
            <a:off x="103695" y="2776034"/>
            <a:ext cx="412423" cy="412423"/>
          </a:xfrm>
          <a:prstGeom prst="noSmoking">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1035B312-8324-1F6F-24B3-BC7A822C04F5}"/>
              </a:ext>
            </a:extLst>
          </p:cNvPr>
          <p:cNvPicPr>
            <a:picLocks noChangeAspect="1"/>
          </p:cNvPicPr>
          <p:nvPr/>
        </p:nvPicPr>
        <p:blipFill>
          <a:blip r:embed="rId4"/>
          <a:stretch>
            <a:fillRect/>
          </a:stretch>
        </p:blipFill>
        <p:spPr>
          <a:xfrm>
            <a:off x="7001852" y="4034801"/>
            <a:ext cx="4963218" cy="990738"/>
          </a:xfrm>
          <a:prstGeom prst="rect">
            <a:avLst/>
          </a:prstGeom>
        </p:spPr>
      </p:pic>
      <p:pic>
        <p:nvPicPr>
          <p:cNvPr id="13" name="Picture 12">
            <a:extLst>
              <a:ext uri="{FF2B5EF4-FFF2-40B4-BE49-F238E27FC236}">
                <a16:creationId xmlns:a16="http://schemas.microsoft.com/office/drawing/2014/main" id="{CB8091AF-D62D-FE6B-59C1-4EB671A794E2}"/>
              </a:ext>
            </a:extLst>
          </p:cNvPr>
          <p:cNvPicPr>
            <a:picLocks noChangeAspect="1"/>
          </p:cNvPicPr>
          <p:nvPr/>
        </p:nvPicPr>
        <p:blipFill>
          <a:blip r:embed="rId2"/>
          <a:stretch>
            <a:fillRect/>
          </a:stretch>
        </p:blipFill>
        <p:spPr>
          <a:xfrm>
            <a:off x="103696" y="3805439"/>
            <a:ext cx="6830378" cy="1276528"/>
          </a:xfrm>
          <a:prstGeom prst="rect">
            <a:avLst/>
          </a:prstGeom>
        </p:spPr>
      </p:pic>
      <p:sp>
        <p:nvSpPr>
          <p:cNvPr id="14" name="Circle: Hollow 13">
            <a:extLst>
              <a:ext uri="{FF2B5EF4-FFF2-40B4-BE49-F238E27FC236}">
                <a16:creationId xmlns:a16="http://schemas.microsoft.com/office/drawing/2014/main" id="{B825A93A-8087-56FD-F90A-3170014D9C0F}"/>
              </a:ext>
            </a:extLst>
          </p:cNvPr>
          <p:cNvSpPr/>
          <p:nvPr/>
        </p:nvSpPr>
        <p:spPr bwMode="auto">
          <a:xfrm>
            <a:off x="103697" y="4203821"/>
            <a:ext cx="412423" cy="412423"/>
          </a:xfrm>
          <a:prstGeom prst="donu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0F3D807B-3FEB-1531-BF6A-30073EFFD47E}"/>
              </a:ext>
            </a:extLst>
          </p:cNvPr>
          <p:cNvPicPr>
            <a:picLocks noChangeAspect="1"/>
          </p:cNvPicPr>
          <p:nvPr/>
        </p:nvPicPr>
        <p:blipFill>
          <a:blip r:embed="rId5"/>
          <a:stretch>
            <a:fillRect/>
          </a:stretch>
        </p:blipFill>
        <p:spPr>
          <a:xfrm>
            <a:off x="103696" y="5155973"/>
            <a:ext cx="6706536" cy="1657581"/>
          </a:xfrm>
          <a:prstGeom prst="rect">
            <a:avLst/>
          </a:prstGeom>
        </p:spPr>
      </p:pic>
      <p:pic>
        <p:nvPicPr>
          <p:cNvPr id="17" name="Picture 16">
            <a:extLst>
              <a:ext uri="{FF2B5EF4-FFF2-40B4-BE49-F238E27FC236}">
                <a16:creationId xmlns:a16="http://schemas.microsoft.com/office/drawing/2014/main" id="{F5095A3F-A62C-99A9-3583-92370175EFFD}"/>
              </a:ext>
            </a:extLst>
          </p:cNvPr>
          <p:cNvPicPr>
            <a:picLocks noChangeAspect="1"/>
          </p:cNvPicPr>
          <p:nvPr/>
        </p:nvPicPr>
        <p:blipFill>
          <a:blip r:embed="rId4"/>
          <a:stretch>
            <a:fillRect/>
          </a:stretch>
        </p:blipFill>
        <p:spPr>
          <a:xfrm>
            <a:off x="7001852" y="5269096"/>
            <a:ext cx="4963218" cy="990738"/>
          </a:xfrm>
          <a:prstGeom prst="rect">
            <a:avLst/>
          </a:prstGeom>
        </p:spPr>
      </p:pic>
      <p:sp>
        <p:nvSpPr>
          <p:cNvPr id="18" name="&quot;Not Allowed&quot; Symbol 17">
            <a:extLst>
              <a:ext uri="{FF2B5EF4-FFF2-40B4-BE49-F238E27FC236}">
                <a16:creationId xmlns:a16="http://schemas.microsoft.com/office/drawing/2014/main" id="{EC0904EA-5CD7-DB65-DB9D-B8DE334C2083}"/>
              </a:ext>
            </a:extLst>
          </p:cNvPr>
          <p:cNvSpPr/>
          <p:nvPr/>
        </p:nvSpPr>
        <p:spPr bwMode="auto">
          <a:xfrm>
            <a:off x="124415" y="5633491"/>
            <a:ext cx="412423" cy="412423"/>
          </a:xfrm>
          <a:prstGeom prst="noSmoking">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908392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30753-65FD-03BE-6027-04B1B53A1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BCBA30-C38C-AA1F-CA9C-A7EE58BBD532}"/>
              </a:ext>
            </a:extLst>
          </p:cNvPr>
          <p:cNvSpPr>
            <a:spLocks noGrp="1"/>
          </p:cNvSpPr>
          <p:nvPr>
            <p:ph type="title"/>
          </p:nvPr>
        </p:nvSpPr>
        <p:spPr>
          <a:xfrm>
            <a:off x="588263" y="603102"/>
            <a:ext cx="11018520" cy="307777"/>
          </a:xfrm>
        </p:spPr>
        <p:txBody>
          <a:bodyPr wrap="square" anchor="ctr">
            <a:normAutofit/>
          </a:bodyPr>
          <a:lstStyle/>
          <a:p>
            <a:r>
              <a:rPr lang="en-US"/>
              <a:t>TDD In Practice</a:t>
            </a:r>
          </a:p>
        </p:txBody>
      </p:sp>
      <p:pic>
        <p:nvPicPr>
          <p:cNvPr id="16" name="Picture 15">
            <a:extLst>
              <a:ext uri="{FF2B5EF4-FFF2-40B4-BE49-F238E27FC236}">
                <a16:creationId xmlns:a16="http://schemas.microsoft.com/office/drawing/2014/main" id="{B56A1A4B-B946-731C-3257-E2A1B9B839BD}"/>
              </a:ext>
            </a:extLst>
          </p:cNvPr>
          <p:cNvPicPr>
            <a:picLocks noChangeAspect="1"/>
          </p:cNvPicPr>
          <p:nvPr/>
        </p:nvPicPr>
        <p:blipFill>
          <a:blip r:embed="rId2"/>
          <a:stretch>
            <a:fillRect/>
          </a:stretch>
        </p:blipFill>
        <p:spPr>
          <a:xfrm>
            <a:off x="113123" y="1036459"/>
            <a:ext cx="6706536" cy="1657581"/>
          </a:xfrm>
          <a:prstGeom prst="rect">
            <a:avLst/>
          </a:prstGeom>
        </p:spPr>
      </p:pic>
      <p:sp>
        <p:nvSpPr>
          <p:cNvPr id="18" name="&quot;Not Allowed&quot; Symbol 17">
            <a:extLst>
              <a:ext uri="{FF2B5EF4-FFF2-40B4-BE49-F238E27FC236}">
                <a16:creationId xmlns:a16="http://schemas.microsoft.com/office/drawing/2014/main" id="{3E18078E-D47E-C7E1-9738-15D0A2286094}"/>
              </a:ext>
            </a:extLst>
          </p:cNvPr>
          <p:cNvSpPr/>
          <p:nvPr/>
        </p:nvSpPr>
        <p:spPr bwMode="auto">
          <a:xfrm>
            <a:off x="133842" y="1513977"/>
            <a:ext cx="412423" cy="412423"/>
          </a:xfrm>
          <a:prstGeom prst="noSmoking">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CC462EAB-B23B-C05E-174D-F114B674B022}"/>
              </a:ext>
            </a:extLst>
          </p:cNvPr>
          <p:cNvPicPr>
            <a:picLocks noChangeAspect="1"/>
          </p:cNvPicPr>
          <p:nvPr/>
        </p:nvPicPr>
        <p:blipFill>
          <a:blip r:embed="rId3"/>
          <a:stretch>
            <a:fillRect/>
          </a:stretch>
        </p:blipFill>
        <p:spPr>
          <a:xfrm>
            <a:off x="6997632" y="976546"/>
            <a:ext cx="4248743" cy="1752845"/>
          </a:xfrm>
          <a:prstGeom prst="rect">
            <a:avLst/>
          </a:prstGeom>
        </p:spPr>
      </p:pic>
      <p:pic>
        <p:nvPicPr>
          <p:cNvPr id="9" name="Picture 8">
            <a:extLst>
              <a:ext uri="{FF2B5EF4-FFF2-40B4-BE49-F238E27FC236}">
                <a16:creationId xmlns:a16="http://schemas.microsoft.com/office/drawing/2014/main" id="{38D1D282-CDF0-FD74-C912-49ADD5E8048A}"/>
              </a:ext>
            </a:extLst>
          </p:cNvPr>
          <p:cNvPicPr>
            <a:picLocks noChangeAspect="1"/>
          </p:cNvPicPr>
          <p:nvPr/>
        </p:nvPicPr>
        <p:blipFill>
          <a:blip r:embed="rId4"/>
          <a:stretch>
            <a:fillRect/>
          </a:stretch>
        </p:blipFill>
        <p:spPr>
          <a:xfrm>
            <a:off x="6997632" y="3056364"/>
            <a:ext cx="3486637" cy="1857634"/>
          </a:xfrm>
          <a:prstGeom prst="rect">
            <a:avLst/>
          </a:prstGeom>
        </p:spPr>
      </p:pic>
      <p:pic>
        <p:nvPicPr>
          <p:cNvPr id="11" name="Picture 10">
            <a:extLst>
              <a:ext uri="{FF2B5EF4-FFF2-40B4-BE49-F238E27FC236}">
                <a16:creationId xmlns:a16="http://schemas.microsoft.com/office/drawing/2014/main" id="{8C6D787D-0C13-45BA-2BB2-17B31004B325}"/>
              </a:ext>
            </a:extLst>
          </p:cNvPr>
          <p:cNvPicPr>
            <a:picLocks noChangeAspect="1"/>
          </p:cNvPicPr>
          <p:nvPr/>
        </p:nvPicPr>
        <p:blipFill>
          <a:blip r:embed="rId2"/>
          <a:stretch>
            <a:fillRect/>
          </a:stretch>
        </p:blipFill>
        <p:spPr>
          <a:xfrm>
            <a:off x="133842" y="3056364"/>
            <a:ext cx="6706536" cy="1657581"/>
          </a:xfrm>
          <a:prstGeom prst="rect">
            <a:avLst/>
          </a:prstGeom>
        </p:spPr>
      </p:pic>
      <p:sp>
        <p:nvSpPr>
          <p:cNvPr id="15" name="Circle: Hollow 14">
            <a:extLst>
              <a:ext uri="{FF2B5EF4-FFF2-40B4-BE49-F238E27FC236}">
                <a16:creationId xmlns:a16="http://schemas.microsoft.com/office/drawing/2014/main" id="{78BC3172-7FC7-2875-2639-0FAA02A8C8F2}"/>
              </a:ext>
            </a:extLst>
          </p:cNvPr>
          <p:cNvSpPr/>
          <p:nvPr/>
        </p:nvSpPr>
        <p:spPr bwMode="auto">
          <a:xfrm>
            <a:off x="133841" y="3678942"/>
            <a:ext cx="412423" cy="412423"/>
          </a:xfrm>
          <a:prstGeom prst="donu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CF1BB83-AE41-C53F-D8E0-1D5A3A752066}"/>
              </a:ext>
            </a:extLst>
          </p:cNvPr>
          <p:cNvSpPr/>
          <p:nvPr/>
        </p:nvSpPr>
        <p:spPr bwMode="auto">
          <a:xfrm>
            <a:off x="5021004" y="5759501"/>
            <a:ext cx="3638747" cy="49539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Finished</a:t>
            </a:r>
          </a:p>
        </p:txBody>
      </p:sp>
    </p:spTree>
    <p:extLst>
      <p:ext uri="{BB962C8B-B14F-4D97-AF65-F5344CB8AC3E}">
        <p14:creationId xmlns:p14="http://schemas.microsoft.com/office/powerpoint/2010/main" val="16433518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882349-E17F-6A98-2400-BAE7A9DC0DE0}"/>
              </a:ext>
            </a:extLst>
          </p:cNvPr>
          <p:cNvSpPr>
            <a:spLocks noGrp="1"/>
          </p:cNvSpPr>
          <p:nvPr>
            <p:ph type="title"/>
          </p:nvPr>
        </p:nvSpPr>
        <p:spPr>
          <a:xfrm>
            <a:off x="569911" y="3384610"/>
            <a:ext cx="8193024" cy="615553"/>
          </a:xfrm>
        </p:spPr>
        <p:txBody>
          <a:bodyPr/>
          <a:lstStyle/>
          <a:p>
            <a:r>
              <a:rPr lang="en-US"/>
              <a:t>Is Mandatory to use TDD?</a:t>
            </a:r>
          </a:p>
        </p:txBody>
      </p:sp>
    </p:spTree>
    <p:extLst>
      <p:ext uri="{BB962C8B-B14F-4D97-AF65-F5344CB8AC3E}">
        <p14:creationId xmlns:p14="http://schemas.microsoft.com/office/powerpoint/2010/main" val="86442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E5237F-411A-9CA8-940A-EB9B774BF0BF}"/>
              </a:ext>
            </a:extLst>
          </p:cNvPr>
          <p:cNvSpPr>
            <a:spLocks noGrp="1"/>
          </p:cNvSpPr>
          <p:nvPr>
            <p:ph type="title"/>
          </p:nvPr>
        </p:nvSpPr>
        <p:spPr/>
        <p:txBody>
          <a:bodyPr/>
          <a:lstStyle/>
          <a:p>
            <a:r>
              <a:rPr lang="en-US"/>
              <a:t>TDD Pros and Cons</a:t>
            </a:r>
          </a:p>
        </p:txBody>
      </p:sp>
      <p:sp>
        <p:nvSpPr>
          <p:cNvPr id="7" name="Text Placeholder 6">
            <a:extLst>
              <a:ext uri="{FF2B5EF4-FFF2-40B4-BE49-F238E27FC236}">
                <a16:creationId xmlns:a16="http://schemas.microsoft.com/office/drawing/2014/main" id="{4F6354F9-6071-C4EF-313A-481215647F17}"/>
              </a:ext>
            </a:extLst>
          </p:cNvPr>
          <p:cNvSpPr>
            <a:spLocks noGrp="1"/>
          </p:cNvSpPr>
          <p:nvPr>
            <p:ph type="body" sz="quarter" idx="12"/>
          </p:nvPr>
        </p:nvSpPr>
        <p:spPr>
          <a:xfrm>
            <a:off x="588262" y="1288012"/>
            <a:ext cx="11500964" cy="1800814"/>
          </a:xfrm>
        </p:spPr>
        <p:txBody>
          <a:bodyPr/>
          <a:lstStyle/>
          <a:p>
            <a:pPr marL="0" indent="0">
              <a:buNone/>
            </a:pPr>
            <a:r>
              <a:rPr lang="en-US" sz="1600"/>
              <a:t>TDD has pros and cons and is up to the developer to decide to follow or not.</a:t>
            </a:r>
          </a:p>
          <a:p>
            <a:pPr marL="0" indent="0">
              <a:buNone/>
            </a:pPr>
            <a:endParaRPr lang="en-US" sz="1600"/>
          </a:p>
          <a:p>
            <a:pPr marL="0" indent="0">
              <a:buNone/>
            </a:pPr>
            <a:endParaRPr lang="en-US" sz="1600"/>
          </a:p>
          <a:p>
            <a:pPr marL="0" indent="0">
              <a:buNone/>
            </a:pPr>
            <a:endParaRPr lang="en-US" sz="1600"/>
          </a:p>
          <a:p>
            <a:pPr marL="0" indent="0">
              <a:buNone/>
            </a:pPr>
            <a:r>
              <a:rPr lang="en-US" sz="1600"/>
              <a:t>It’s not mandatory to follow the TDD approach to have unit tests in your project.</a:t>
            </a:r>
          </a:p>
        </p:txBody>
      </p:sp>
    </p:spTree>
    <p:extLst>
      <p:ext uri="{BB962C8B-B14F-4D97-AF65-F5344CB8AC3E}">
        <p14:creationId xmlns:p14="http://schemas.microsoft.com/office/powerpoint/2010/main" val="34605881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7E93C-884C-AC34-2B93-2E00682819E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9DFBFC7-646C-FA56-F6C1-C754EDD74053}"/>
              </a:ext>
            </a:extLst>
          </p:cNvPr>
          <p:cNvSpPr>
            <a:spLocks noGrp="1"/>
          </p:cNvSpPr>
          <p:nvPr>
            <p:ph type="title"/>
          </p:nvPr>
        </p:nvSpPr>
        <p:spPr>
          <a:xfrm>
            <a:off x="588262" y="481519"/>
            <a:ext cx="8193024" cy="307777"/>
          </a:xfrm>
        </p:spPr>
        <p:txBody>
          <a:bodyPr/>
          <a:lstStyle/>
          <a:p>
            <a:r>
              <a:rPr lang="en-US"/>
              <a:t>TDD Pros</a:t>
            </a:r>
          </a:p>
        </p:txBody>
      </p:sp>
      <p:sp>
        <p:nvSpPr>
          <p:cNvPr id="7" name="Text Placeholder 6">
            <a:extLst>
              <a:ext uri="{FF2B5EF4-FFF2-40B4-BE49-F238E27FC236}">
                <a16:creationId xmlns:a16="http://schemas.microsoft.com/office/drawing/2014/main" id="{84065FFF-3F11-344B-FA13-61EDBAF66DBA}"/>
              </a:ext>
            </a:extLst>
          </p:cNvPr>
          <p:cNvSpPr>
            <a:spLocks noGrp="1"/>
          </p:cNvSpPr>
          <p:nvPr>
            <p:ph type="body" sz="quarter" idx="12"/>
          </p:nvPr>
        </p:nvSpPr>
        <p:spPr>
          <a:xfrm>
            <a:off x="588261" y="1498187"/>
            <a:ext cx="11500964" cy="323486"/>
          </a:xfrm>
        </p:spPr>
        <p:txBody>
          <a:bodyPr/>
          <a:lstStyle/>
          <a:p>
            <a:pPr marL="0" indent="0">
              <a:buNone/>
            </a:pPr>
            <a:r>
              <a:rPr lang="en-US" sz="1600"/>
              <a:t>Writing tests first forces you to think about design and interfaces before implementation.</a:t>
            </a:r>
          </a:p>
        </p:txBody>
      </p:sp>
      <p:sp>
        <p:nvSpPr>
          <p:cNvPr id="2" name="Rectangle 1">
            <a:extLst>
              <a:ext uri="{FF2B5EF4-FFF2-40B4-BE49-F238E27FC236}">
                <a16:creationId xmlns:a16="http://schemas.microsoft.com/office/drawing/2014/main" id="{86CDF2E1-B46E-CF4F-2995-ABC525EE139F}"/>
              </a:ext>
            </a:extLst>
          </p:cNvPr>
          <p:cNvSpPr/>
          <p:nvPr/>
        </p:nvSpPr>
        <p:spPr bwMode="auto">
          <a:xfrm>
            <a:off x="571305" y="923823"/>
            <a:ext cx="8502977" cy="5844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Design-Driven Development</a:t>
            </a:r>
          </a:p>
        </p:txBody>
      </p:sp>
      <p:sp>
        <p:nvSpPr>
          <p:cNvPr id="3" name="Rectangle 2">
            <a:extLst>
              <a:ext uri="{FF2B5EF4-FFF2-40B4-BE49-F238E27FC236}">
                <a16:creationId xmlns:a16="http://schemas.microsoft.com/office/drawing/2014/main" id="{DDA1ED09-DE67-598C-3953-96686FFC39C5}"/>
              </a:ext>
            </a:extLst>
          </p:cNvPr>
          <p:cNvSpPr/>
          <p:nvPr/>
        </p:nvSpPr>
        <p:spPr bwMode="auto">
          <a:xfrm>
            <a:off x="571305" y="2107988"/>
            <a:ext cx="8502977" cy="5844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High Test Coverage</a:t>
            </a:r>
          </a:p>
        </p:txBody>
      </p:sp>
      <p:sp>
        <p:nvSpPr>
          <p:cNvPr id="4" name="Text Placeholder 6">
            <a:extLst>
              <a:ext uri="{FF2B5EF4-FFF2-40B4-BE49-F238E27FC236}">
                <a16:creationId xmlns:a16="http://schemas.microsoft.com/office/drawing/2014/main" id="{DCD18A89-8C54-ED1D-6B0C-FC9EAFE7EE8B}"/>
              </a:ext>
            </a:extLst>
          </p:cNvPr>
          <p:cNvSpPr txBox="1">
            <a:spLocks/>
          </p:cNvSpPr>
          <p:nvPr/>
        </p:nvSpPr>
        <p:spPr>
          <a:xfrm>
            <a:off x="571305" y="2682351"/>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solidFill>
                  <a:srgbClr val="FFFFFF"/>
                </a:solidFill>
                <a:effectLst/>
                <a:latin typeface="Segoe UI" panose="020B0502040204020203" pitchFamily="34" charset="0"/>
              </a:rPr>
              <a:t>Each feature begins with a test, ensuring comprehensive coverage.</a:t>
            </a:r>
            <a:endParaRPr lang="en-US" sz="1600"/>
          </a:p>
        </p:txBody>
      </p:sp>
      <p:sp>
        <p:nvSpPr>
          <p:cNvPr id="5" name="Rectangle 4">
            <a:extLst>
              <a:ext uri="{FF2B5EF4-FFF2-40B4-BE49-F238E27FC236}">
                <a16:creationId xmlns:a16="http://schemas.microsoft.com/office/drawing/2014/main" id="{C1C79828-ABE0-188C-1FAE-FADFD9E3D6EA}"/>
              </a:ext>
            </a:extLst>
          </p:cNvPr>
          <p:cNvSpPr/>
          <p:nvPr/>
        </p:nvSpPr>
        <p:spPr bwMode="auto">
          <a:xfrm>
            <a:off x="571305" y="3292153"/>
            <a:ext cx="8502977" cy="5844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Immediate Feedback Loop</a:t>
            </a:r>
          </a:p>
        </p:txBody>
      </p:sp>
      <p:sp>
        <p:nvSpPr>
          <p:cNvPr id="9" name="Text Placeholder 6">
            <a:extLst>
              <a:ext uri="{FF2B5EF4-FFF2-40B4-BE49-F238E27FC236}">
                <a16:creationId xmlns:a16="http://schemas.microsoft.com/office/drawing/2014/main" id="{E9B443B9-1E2A-EC62-0900-698C087B8905}"/>
              </a:ext>
            </a:extLst>
          </p:cNvPr>
          <p:cNvSpPr txBox="1">
            <a:spLocks/>
          </p:cNvSpPr>
          <p:nvPr/>
        </p:nvSpPr>
        <p:spPr>
          <a:xfrm>
            <a:off x="588261" y="3876614"/>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solidFill>
                  <a:srgbClr val="FFFFFF"/>
                </a:solidFill>
                <a:latin typeface="Segoe UI" panose="020B0502040204020203" pitchFamily="34" charset="0"/>
              </a:rPr>
              <a:t>You catch bugs early, often before the code is even written.</a:t>
            </a:r>
            <a:endParaRPr lang="en-US" sz="1600"/>
          </a:p>
        </p:txBody>
      </p:sp>
      <p:sp>
        <p:nvSpPr>
          <p:cNvPr id="10" name="Rectangle 9">
            <a:extLst>
              <a:ext uri="{FF2B5EF4-FFF2-40B4-BE49-F238E27FC236}">
                <a16:creationId xmlns:a16="http://schemas.microsoft.com/office/drawing/2014/main" id="{65CE1CC1-C85C-86AE-13FD-0F4416884921}"/>
              </a:ext>
            </a:extLst>
          </p:cNvPr>
          <p:cNvSpPr/>
          <p:nvPr/>
        </p:nvSpPr>
        <p:spPr bwMode="auto">
          <a:xfrm>
            <a:off x="571305" y="4476318"/>
            <a:ext cx="8502977" cy="5844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Confidence in Refactoring</a:t>
            </a:r>
          </a:p>
        </p:txBody>
      </p:sp>
      <p:sp>
        <p:nvSpPr>
          <p:cNvPr id="12" name="Text Placeholder 6">
            <a:extLst>
              <a:ext uri="{FF2B5EF4-FFF2-40B4-BE49-F238E27FC236}">
                <a16:creationId xmlns:a16="http://schemas.microsoft.com/office/drawing/2014/main" id="{7E5823CA-C34D-5DC3-B3D0-61972402576E}"/>
              </a:ext>
            </a:extLst>
          </p:cNvPr>
          <p:cNvSpPr txBox="1">
            <a:spLocks/>
          </p:cNvSpPr>
          <p:nvPr/>
        </p:nvSpPr>
        <p:spPr>
          <a:xfrm>
            <a:off x="588261" y="5060779"/>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solidFill>
                  <a:srgbClr val="FFFFFF"/>
                </a:solidFill>
                <a:latin typeface="Segoe UI" panose="020B0502040204020203" pitchFamily="34" charset="0"/>
              </a:rPr>
              <a:t>Since tests are tightly coupled with design, refactoring becomes safer and easier.</a:t>
            </a:r>
            <a:endParaRPr lang="en-US" sz="1600"/>
          </a:p>
        </p:txBody>
      </p:sp>
      <p:sp>
        <p:nvSpPr>
          <p:cNvPr id="13" name="Rectangle 12">
            <a:extLst>
              <a:ext uri="{FF2B5EF4-FFF2-40B4-BE49-F238E27FC236}">
                <a16:creationId xmlns:a16="http://schemas.microsoft.com/office/drawing/2014/main" id="{946BA9DB-BEAB-4273-12FC-728E8D8FB4BC}"/>
              </a:ext>
            </a:extLst>
          </p:cNvPr>
          <p:cNvSpPr/>
          <p:nvPr/>
        </p:nvSpPr>
        <p:spPr bwMode="auto">
          <a:xfrm>
            <a:off x="571305" y="5660482"/>
            <a:ext cx="8502977" cy="5844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Minimal Code Waste</a:t>
            </a:r>
          </a:p>
        </p:txBody>
      </p:sp>
      <p:sp>
        <p:nvSpPr>
          <p:cNvPr id="14" name="Text Placeholder 6">
            <a:extLst>
              <a:ext uri="{FF2B5EF4-FFF2-40B4-BE49-F238E27FC236}">
                <a16:creationId xmlns:a16="http://schemas.microsoft.com/office/drawing/2014/main" id="{B46F304D-8956-DDD0-F66B-1E20266B8479}"/>
              </a:ext>
            </a:extLst>
          </p:cNvPr>
          <p:cNvSpPr txBox="1">
            <a:spLocks/>
          </p:cNvSpPr>
          <p:nvPr/>
        </p:nvSpPr>
        <p:spPr>
          <a:xfrm>
            <a:off x="588261" y="6244944"/>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solidFill>
                  <a:srgbClr val="FFFFFF"/>
                </a:solidFill>
                <a:latin typeface="Segoe UI" panose="020B0502040204020203" pitchFamily="34" charset="0"/>
              </a:rPr>
              <a:t>You only write code to pass tests, reducing unnecessary functionality.</a:t>
            </a:r>
            <a:endParaRPr lang="en-US" sz="1600"/>
          </a:p>
        </p:txBody>
      </p:sp>
    </p:spTree>
    <p:extLst>
      <p:ext uri="{BB962C8B-B14F-4D97-AF65-F5344CB8AC3E}">
        <p14:creationId xmlns:p14="http://schemas.microsoft.com/office/powerpoint/2010/main" val="329076902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88DD8-64FE-98A7-41F5-B1D67DD0C63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CAB8827-73DD-5A59-DAAC-7F321CA6F87B}"/>
              </a:ext>
            </a:extLst>
          </p:cNvPr>
          <p:cNvSpPr>
            <a:spLocks noGrp="1"/>
          </p:cNvSpPr>
          <p:nvPr>
            <p:ph type="title"/>
          </p:nvPr>
        </p:nvSpPr>
        <p:spPr>
          <a:xfrm>
            <a:off x="588262" y="481519"/>
            <a:ext cx="8193024" cy="307777"/>
          </a:xfrm>
        </p:spPr>
        <p:txBody>
          <a:bodyPr/>
          <a:lstStyle/>
          <a:p>
            <a:r>
              <a:rPr lang="en-US"/>
              <a:t>TDD Cons</a:t>
            </a:r>
          </a:p>
        </p:txBody>
      </p:sp>
      <p:sp>
        <p:nvSpPr>
          <p:cNvPr id="7" name="Text Placeholder 6">
            <a:extLst>
              <a:ext uri="{FF2B5EF4-FFF2-40B4-BE49-F238E27FC236}">
                <a16:creationId xmlns:a16="http://schemas.microsoft.com/office/drawing/2014/main" id="{4129DE8A-1E46-8480-D7B5-74C21118DDE8}"/>
              </a:ext>
            </a:extLst>
          </p:cNvPr>
          <p:cNvSpPr>
            <a:spLocks noGrp="1"/>
          </p:cNvSpPr>
          <p:nvPr>
            <p:ph type="body" sz="quarter" idx="12"/>
          </p:nvPr>
        </p:nvSpPr>
        <p:spPr>
          <a:xfrm>
            <a:off x="588261" y="1498187"/>
            <a:ext cx="11500964" cy="323486"/>
          </a:xfrm>
        </p:spPr>
        <p:txBody>
          <a:bodyPr/>
          <a:lstStyle/>
          <a:p>
            <a:pPr marL="0" indent="0">
              <a:buNone/>
            </a:pPr>
            <a:r>
              <a:rPr lang="en-US" sz="1600"/>
              <a:t>Writing tests before code can feel slower, especially for simple tasks.</a:t>
            </a:r>
          </a:p>
        </p:txBody>
      </p:sp>
      <p:sp>
        <p:nvSpPr>
          <p:cNvPr id="2" name="Rectangle 1">
            <a:extLst>
              <a:ext uri="{FF2B5EF4-FFF2-40B4-BE49-F238E27FC236}">
                <a16:creationId xmlns:a16="http://schemas.microsoft.com/office/drawing/2014/main" id="{6214B914-A073-2553-28B2-7EF51CA992D1}"/>
              </a:ext>
            </a:extLst>
          </p:cNvPr>
          <p:cNvSpPr/>
          <p:nvPr/>
        </p:nvSpPr>
        <p:spPr bwMode="auto">
          <a:xfrm>
            <a:off x="571305" y="923823"/>
            <a:ext cx="8502977" cy="5844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t>Slower Initial Development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68D4EFAB-7903-AB21-AB90-F2940D402D2A}"/>
              </a:ext>
            </a:extLst>
          </p:cNvPr>
          <p:cNvSpPr/>
          <p:nvPr/>
        </p:nvSpPr>
        <p:spPr bwMode="auto">
          <a:xfrm>
            <a:off x="571305" y="2107988"/>
            <a:ext cx="8502977" cy="5844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t>Requires Discipline</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8FE100CD-4886-0367-12C2-A57052DDCC4B}"/>
              </a:ext>
            </a:extLst>
          </p:cNvPr>
          <p:cNvSpPr txBox="1">
            <a:spLocks/>
          </p:cNvSpPr>
          <p:nvPr/>
        </p:nvSpPr>
        <p:spPr>
          <a:xfrm>
            <a:off x="571305" y="2682351"/>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Developers must stick to the Red-Green-Refactor cycle, which can be mentally taxing.</a:t>
            </a:r>
          </a:p>
        </p:txBody>
      </p:sp>
      <p:sp>
        <p:nvSpPr>
          <p:cNvPr id="5" name="Rectangle 4">
            <a:extLst>
              <a:ext uri="{FF2B5EF4-FFF2-40B4-BE49-F238E27FC236}">
                <a16:creationId xmlns:a16="http://schemas.microsoft.com/office/drawing/2014/main" id="{40D2FD03-A1C4-A976-0F70-4B559B8C9047}"/>
              </a:ext>
            </a:extLst>
          </p:cNvPr>
          <p:cNvSpPr/>
          <p:nvPr/>
        </p:nvSpPr>
        <p:spPr bwMode="auto">
          <a:xfrm>
            <a:off x="571305" y="3292153"/>
            <a:ext cx="8502977" cy="5844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t>Harder for Legacy Code </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045F9413-351C-984E-C04E-4294274E556A}"/>
              </a:ext>
            </a:extLst>
          </p:cNvPr>
          <p:cNvSpPr txBox="1">
            <a:spLocks/>
          </p:cNvSpPr>
          <p:nvPr/>
        </p:nvSpPr>
        <p:spPr>
          <a:xfrm>
            <a:off x="588261" y="3876614"/>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TDD is difficult to apply retroactively to existing codebases.</a:t>
            </a:r>
          </a:p>
        </p:txBody>
      </p:sp>
      <p:sp>
        <p:nvSpPr>
          <p:cNvPr id="10" name="Rectangle 9">
            <a:extLst>
              <a:ext uri="{FF2B5EF4-FFF2-40B4-BE49-F238E27FC236}">
                <a16:creationId xmlns:a16="http://schemas.microsoft.com/office/drawing/2014/main" id="{55B186F2-D1CD-C53F-189F-1333EAEF7327}"/>
              </a:ext>
            </a:extLst>
          </p:cNvPr>
          <p:cNvSpPr/>
          <p:nvPr/>
        </p:nvSpPr>
        <p:spPr bwMode="auto">
          <a:xfrm>
            <a:off x="571305" y="4476318"/>
            <a:ext cx="8502977" cy="5844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a:t>Overhead for Small Projects</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003B0113-D0A6-9225-2B06-B554C7A3BC3B}"/>
              </a:ext>
            </a:extLst>
          </p:cNvPr>
          <p:cNvSpPr txBox="1">
            <a:spLocks/>
          </p:cNvSpPr>
          <p:nvPr/>
        </p:nvSpPr>
        <p:spPr>
          <a:xfrm>
            <a:off x="588261" y="5060779"/>
            <a:ext cx="11500964" cy="3234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Might be overkill for quick prototypes or throwaway scripts. </a:t>
            </a:r>
          </a:p>
        </p:txBody>
      </p:sp>
    </p:spTree>
    <p:extLst>
      <p:ext uri="{BB962C8B-B14F-4D97-AF65-F5344CB8AC3E}">
        <p14:creationId xmlns:p14="http://schemas.microsoft.com/office/powerpoint/2010/main" val="4018755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98468-9634-0C60-8AF8-EEE067CB3B4D}"/>
              </a:ext>
            </a:extLst>
          </p:cNvPr>
          <p:cNvSpPr>
            <a:spLocks noGrp="1"/>
          </p:cNvSpPr>
          <p:nvPr>
            <p:ph type="title"/>
          </p:nvPr>
        </p:nvSpPr>
        <p:spPr>
          <a:xfrm>
            <a:off x="569911" y="3384610"/>
            <a:ext cx="8193024" cy="615553"/>
          </a:xfrm>
        </p:spPr>
        <p:txBody>
          <a:bodyPr/>
          <a:lstStyle/>
          <a:p>
            <a:r>
              <a:rPr lang="en-US"/>
              <a:t>The Scope of a Unit Test</a:t>
            </a:r>
          </a:p>
        </p:txBody>
      </p:sp>
      <p:sp>
        <p:nvSpPr>
          <p:cNvPr id="5" name="Text Placeholder 4">
            <a:extLst>
              <a:ext uri="{FF2B5EF4-FFF2-40B4-BE49-F238E27FC236}">
                <a16:creationId xmlns:a16="http://schemas.microsoft.com/office/drawing/2014/main" id="{C9663A77-BD50-AF04-DE2F-205EB2D044DE}"/>
              </a:ext>
            </a:extLst>
          </p:cNvPr>
          <p:cNvSpPr>
            <a:spLocks noGrp="1"/>
          </p:cNvSpPr>
          <p:nvPr>
            <p:ph type="body" sz="quarter" idx="12"/>
          </p:nvPr>
        </p:nvSpPr>
        <p:spPr/>
        <p:txBody>
          <a:bodyPr/>
          <a:lstStyle/>
          <a:p>
            <a:endParaRPr lang="en-US"/>
          </a:p>
        </p:txBody>
      </p:sp>
      <p:sp>
        <p:nvSpPr>
          <p:cNvPr id="6" name="Text Placeholder 5">
            <a:extLst>
              <a:ext uri="{FF2B5EF4-FFF2-40B4-BE49-F238E27FC236}">
                <a16:creationId xmlns:a16="http://schemas.microsoft.com/office/drawing/2014/main" id="{7A0AED79-C42E-B442-885D-3B1A33F4569F}"/>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8E25286-ADB4-6BF6-4349-3AB7310768AA}"/>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72195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6F19-7962-6B4B-C29C-B2EF617CAE55}"/>
              </a:ext>
            </a:extLst>
          </p:cNvPr>
          <p:cNvSpPr>
            <a:spLocks noGrp="1"/>
          </p:cNvSpPr>
          <p:nvPr>
            <p:ph type="title"/>
          </p:nvPr>
        </p:nvSpPr>
        <p:spPr/>
        <p:txBody>
          <a:bodyPr/>
          <a:lstStyle/>
          <a:p>
            <a:r>
              <a:rPr lang="en-US"/>
              <a:t>The impact of Software Errors in Brazil</a:t>
            </a:r>
          </a:p>
        </p:txBody>
      </p:sp>
      <p:sp>
        <p:nvSpPr>
          <p:cNvPr id="3" name="TextBox 2">
            <a:extLst>
              <a:ext uri="{FF2B5EF4-FFF2-40B4-BE49-F238E27FC236}">
                <a16:creationId xmlns:a16="http://schemas.microsoft.com/office/drawing/2014/main" id="{8895E804-B2F3-D7A7-2839-DE1F1493C163}"/>
              </a:ext>
            </a:extLst>
          </p:cNvPr>
          <p:cNvSpPr txBox="1"/>
          <p:nvPr/>
        </p:nvSpPr>
        <p:spPr>
          <a:xfrm>
            <a:off x="-3045" y="5652477"/>
            <a:ext cx="11965659" cy="9071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Source: </a:t>
            </a:r>
            <a:r>
              <a:rPr lang="en-US">
                <a:hlinkClick r:id="rId2"/>
              </a:rPr>
              <a:t>https://www.tricentis.com/resources/quality-transformation-report</a:t>
            </a:r>
            <a:endParaRPr lang="en-US"/>
          </a:p>
          <a:p>
            <a:r>
              <a:rPr lang="en-US"/>
              <a:t>Source: </a:t>
            </a:r>
            <a:r>
              <a:rPr lang="en-US">
                <a:ea typeface="+mn-lt"/>
                <a:cs typeface="+mn-lt"/>
              </a:rPr>
              <a:t>https://en.clickpetroleoegas.com.br/Half-of-Brazilian-companies-suffer-losses-of-up-to-US%245-million-per-year-due-to-software-failures--reveals-Tricentis-report/</a:t>
            </a:r>
            <a:endParaRPr lang="en-US"/>
          </a:p>
        </p:txBody>
      </p:sp>
      <p:pic>
        <p:nvPicPr>
          <p:cNvPr id="4" name="Picture 3" descr="A close up of a text&#10;&#10;AI-generated content may be incorrect.">
            <a:extLst>
              <a:ext uri="{FF2B5EF4-FFF2-40B4-BE49-F238E27FC236}">
                <a16:creationId xmlns:a16="http://schemas.microsoft.com/office/drawing/2014/main" id="{E0186C23-187D-6C7F-9A6A-E6CA2039DC08}"/>
              </a:ext>
            </a:extLst>
          </p:cNvPr>
          <p:cNvPicPr>
            <a:picLocks noChangeAspect="1"/>
          </p:cNvPicPr>
          <p:nvPr/>
        </p:nvPicPr>
        <p:blipFill>
          <a:blip r:embed="rId3"/>
          <a:stretch>
            <a:fillRect/>
          </a:stretch>
        </p:blipFill>
        <p:spPr>
          <a:xfrm>
            <a:off x="2579594" y="2210920"/>
            <a:ext cx="6629400" cy="1943100"/>
          </a:xfrm>
          <a:prstGeom prst="rect">
            <a:avLst/>
          </a:prstGeom>
        </p:spPr>
      </p:pic>
    </p:spTree>
    <p:extLst>
      <p:ext uri="{BB962C8B-B14F-4D97-AF65-F5344CB8AC3E}">
        <p14:creationId xmlns:p14="http://schemas.microsoft.com/office/powerpoint/2010/main" val="3419309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FE7FDD-4246-AF61-A32D-AB9E32EEFC56}"/>
              </a:ext>
            </a:extLst>
          </p:cNvPr>
          <p:cNvSpPr>
            <a:spLocks noGrp="1"/>
          </p:cNvSpPr>
          <p:nvPr>
            <p:ph type="title"/>
          </p:nvPr>
        </p:nvSpPr>
        <p:spPr/>
        <p:txBody>
          <a:bodyPr/>
          <a:lstStyle/>
          <a:p>
            <a:r>
              <a:rPr lang="en-US"/>
              <a:t>The Scope of a Unit Tests</a:t>
            </a:r>
          </a:p>
        </p:txBody>
      </p:sp>
      <p:sp>
        <p:nvSpPr>
          <p:cNvPr id="7" name="Text Placeholder 6">
            <a:extLst>
              <a:ext uri="{FF2B5EF4-FFF2-40B4-BE49-F238E27FC236}">
                <a16:creationId xmlns:a16="http://schemas.microsoft.com/office/drawing/2014/main" id="{346848E7-DDD9-3BBF-7674-1106E60ABF75}"/>
              </a:ext>
            </a:extLst>
          </p:cNvPr>
          <p:cNvSpPr>
            <a:spLocks noGrp="1"/>
          </p:cNvSpPr>
          <p:nvPr>
            <p:ph type="body" sz="quarter" idx="12"/>
          </p:nvPr>
        </p:nvSpPr>
        <p:spPr>
          <a:xfrm>
            <a:off x="584199" y="1589670"/>
            <a:ext cx="11029624" cy="2124236"/>
          </a:xfrm>
        </p:spPr>
        <p:txBody>
          <a:bodyPr/>
          <a:lstStyle/>
          <a:p>
            <a:pPr marL="0" indent="0">
              <a:buNone/>
            </a:pPr>
            <a:r>
              <a:rPr lang="en-US" sz="3200">
                <a:solidFill>
                  <a:srgbClr val="FFFFFF"/>
                </a:solidFill>
                <a:effectLst/>
                <a:latin typeface="Segoe UI" panose="020B0502040204020203" pitchFamily="34" charset="0"/>
              </a:rPr>
              <a:t>Unit tests should focus solely on the behavior of the component under test and should not rely on the behavior of methods beyond their own scope.</a:t>
            </a:r>
            <a:endParaRPr lang="en-US"/>
          </a:p>
        </p:txBody>
      </p:sp>
    </p:spTree>
    <p:extLst>
      <p:ext uri="{BB962C8B-B14F-4D97-AF65-F5344CB8AC3E}">
        <p14:creationId xmlns:p14="http://schemas.microsoft.com/office/powerpoint/2010/main" val="310078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AF072-FE49-E44B-D3C1-47C164350641}"/>
              </a:ext>
            </a:extLst>
          </p:cNvPr>
          <p:cNvSpPr>
            <a:spLocks noGrp="1"/>
          </p:cNvSpPr>
          <p:nvPr>
            <p:ph type="title"/>
          </p:nvPr>
        </p:nvSpPr>
        <p:spPr/>
        <p:txBody>
          <a:bodyPr/>
          <a:lstStyle/>
          <a:p>
            <a:r>
              <a:rPr lang="en-US"/>
              <a:t>The Scope of a Unit Test - Examples</a:t>
            </a:r>
          </a:p>
        </p:txBody>
      </p:sp>
      <p:sp>
        <p:nvSpPr>
          <p:cNvPr id="3" name="Text Placeholder 2">
            <a:extLst>
              <a:ext uri="{FF2B5EF4-FFF2-40B4-BE49-F238E27FC236}">
                <a16:creationId xmlns:a16="http://schemas.microsoft.com/office/drawing/2014/main" id="{4E21168F-509B-1D29-E1E3-2CD8C42894F1}"/>
              </a:ext>
            </a:extLst>
          </p:cNvPr>
          <p:cNvSpPr>
            <a:spLocks noGrp="1"/>
          </p:cNvSpPr>
          <p:nvPr>
            <p:ph type="body" sz="quarter" idx="12"/>
          </p:nvPr>
        </p:nvSpPr>
        <p:spPr>
          <a:xfrm>
            <a:off x="588262" y="1045684"/>
            <a:ext cx="8193024" cy="646908"/>
          </a:xfrm>
        </p:spPr>
        <p:txBody>
          <a:bodyPr/>
          <a:lstStyle/>
          <a:p>
            <a:pPr marL="0" indent="0">
              <a:buNone/>
            </a:pPr>
            <a:r>
              <a:rPr lang="en-US"/>
              <a:t>Let’s look at the example on the right </a:t>
            </a:r>
          </a:p>
        </p:txBody>
      </p:sp>
      <p:pic>
        <p:nvPicPr>
          <p:cNvPr id="5" name="Picture 4">
            <a:extLst>
              <a:ext uri="{FF2B5EF4-FFF2-40B4-BE49-F238E27FC236}">
                <a16:creationId xmlns:a16="http://schemas.microsoft.com/office/drawing/2014/main" id="{79C93420-9CE6-7787-5AF2-CF06917CCE73}"/>
              </a:ext>
            </a:extLst>
          </p:cNvPr>
          <p:cNvPicPr>
            <a:picLocks noChangeAspect="1"/>
          </p:cNvPicPr>
          <p:nvPr/>
        </p:nvPicPr>
        <p:blipFill>
          <a:blip r:embed="rId2"/>
          <a:stretch>
            <a:fillRect/>
          </a:stretch>
        </p:blipFill>
        <p:spPr>
          <a:xfrm>
            <a:off x="4901937" y="2492192"/>
            <a:ext cx="7197810" cy="2979986"/>
          </a:xfrm>
          <a:prstGeom prst="rect">
            <a:avLst/>
          </a:prstGeom>
        </p:spPr>
      </p:pic>
      <p:sp>
        <p:nvSpPr>
          <p:cNvPr id="6" name="TextBox 5">
            <a:extLst>
              <a:ext uri="{FF2B5EF4-FFF2-40B4-BE49-F238E27FC236}">
                <a16:creationId xmlns:a16="http://schemas.microsoft.com/office/drawing/2014/main" id="{A6252AB0-99FB-570E-2F6C-AE8B3A6B6C2C}"/>
              </a:ext>
            </a:extLst>
          </p:cNvPr>
          <p:cNvSpPr txBox="1"/>
          <p:nvPr/>
        </p:nvSpPr>
        <p:spPr>
          <a:xfrm>
            <a:off x="588262" y="1976321"/>
            <a:ext cx="4068579" cy="4185761"/>
          </a:xfrm>
          <a:prstGeom prst="rect">
            <a:avLst/>
          </a:prstGeom>
          <a:noFill/>
        </p:spPr>
        <p:txBody>
          <a:bodyPr wrap="square" lIns="0" tIns="0" rIns="0" bIns="0" rtlCol="0">
            <a:spAutoFit/>
          </a:bodyPr>
          <a:lstStyle/>
          <a:p>
            <a:pPr algn="l"/>
            <a:r>
              <a:rPr lang="en-US" sz="1600"/>
              <a:t>I have a method that receives a </a:t>
            </a:r>
            <a:r>
              <a:rPr lang="en-US" sz="1600" err="1"/>
              <a:t>userId</a:t>
            </a:r>
            <a:r>
              <a:rPr lang="en-US" sz="1600"/>
              <a:t>, calls the repository to fetch a </a:t>
            </a:r>
            <a:r>
              <a:rPr lang="en-US" sz="1600" err="1"/>
              <a:t>lista</a:t>
            </a:r>
            <a:r>
              <a:rPr lang="en-US" sz="1600"/>
              <a:t> of items for that user and parses de </a:t>
            </a:r>
            <a:r>
              <a:rPr lang="en-US" sz="1600" err="1"/>
              <a:t>objecto</a:t>
            </a:r>
            <a:r>
              <a:rPr lang="en-US" sz="1600"/>
              <a:t> to a response DTO.</a:t>
            </a:r>
          </a:p>
          <a:p>
            <a:pPr algn="l"/>
            <a:endParaRPr lang="en-US" sz="1600"/>
          </a:p>
          <a:p>
            <a:pPr algn="l"/>
            <a:endParaRPr lang="en-US" sz="1600"/>
          </a:p>
          <a:p>
            <a:pPr algn="l"/>
            <a:r>
              <a:rPr lang="en-US" sz="1600"/>
              <a:t>My unit tests shouldn’t validate if the query I’m using is right, or if I’m using SQL Server </a:t>
            </a:r>
            <a:r>
              <a:rPr lang="en-US" sz="1600" err="1"/>
              <a:t>ou</a:t>
            </a:r>
            <a:r>
              <a:rPr lang="en-US" sz="1600"/>
              <a:t> MySQL, o even if I use the database at all.</a:t>
            </a:r>
          </a:p>
          <a:p>
            <a:pPr algn="l"/>
            <a:endParaRPr lang="en-US" sz="1600"/>
          </a:p>
          <a:p>
            <a:pPr algn="l"/>
            <a:r>
              <a:rPr lang="en-US" sz="1600"/>
              <a:t>What my unit tests should validate is:</a:t>
            </a:r>
          </a:p>
          <a:p>
            <a:pPr algn="l"/>
            <a:endParaRPr lang="en-US" sz="1600"/>
          </a:p>
          <a:p>
            <a:pPr algn="l"/>
            <a:r>
              <a:rPr lang="en-US" sz="1600"/>
              <a:t>Given a </a:t>
            </a:r>
            <a:r>
              <a:rPr lang="en-US" sz="1600" err="1"/>
              <a:t>user_id</a:t>
            </a:r>
            <a:r>
              <a:rPr lang="en-US" sz="1600"/>
              <a:t> </a:t>
            </a:r>
            <a:r>
              <a:rPr lang="en-US" sz="1600" b="1" u="sng">
                <a:solidFill>
                  <a:schemeClr val="accent6"/>
                </a:solidFill>
              </a:rPr>
              <a:t>[Input]</a:t>
            </a:r>
            <a:r>
              <a:rPr lang="en-US" sz="1600">
                <a:solidFill>
                  <a:schemeClr val="accent6"/>
                </a:solidFill>
              </a:rPr>
              <a:t> </a:t>
            </a:r>
            <a:r>
              <a:rPr lang="en-US" sz="1600"/>
              <a:t>when I call the repository </a:t>
            </a:r>
            <a:r>
              <a:rPr lang="en-US" sz="1600" b="1" u="sng">
                <a:solidFill>
                  <a:srgbClr val="FF5C39"/>
                </a:solidFill>
              </a:rPr>
              <a:t>[Output]</a:t>
            </a:r>
            <a:r>
              <a:rPr lang="en-US" sz="1600"/>
              <a:t> and it returns a list of items </a:t>
            </a:r>
            <a:r>
              <a:rPr lang="en-US" sz="1600" b="1" u="sng">
                <a:solidFill>
                  <a:schemeClr val="accent6"/>
                </a:solidFill>
              </a:rPr>
              <a:t>[Input]</a:t>
            </a:r>
            <a:r>
              <a:rPr lang="en-US" sz="1600"/>
              <a:t>, I will always have the same DTO being returned by the method </a:t>
            </a:r>
            <a:r>
              <a:rPr lang="en-US" sz="1600" b="1" u="sng">
                <a:solidFill>
                  <a:srgbClr val="FF5C39"/>
                </a:solidFill>
              </a:rPr>
              <a:t>[Output]</a:t>
            </a:r>
            <a:r>
              <a:rPr lang="en-US" sz="1600"/>
              <a:t>.</a:t>
            </a:r>
          </a:p>
        </p:txBody>
      </p:sp>
    </p:spTree>
    <p:extLst>
      <p:ext uri="{BB962C8B-B14F-4D97-AF65-F5344CB8AC3E}">
        <p14:creationId xmlns:p14="http://schemas.microsoft.com/office/powerpoint/2010/main" val="37803921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3D2BD-3E33-87E1-234C-CDA7F7377512}"/>
              </a:ext>
            </a:extLst>
          </p:cNvPr>
          <p:cNvSpPr>
            <a:spLocks noGrp="1"/>
          </p:cNvSpPr>
          <p:nvPr>
            <p:ph type="title"/>
          </p:nvPr>
        </p:nvSpPr>
        <p:spPr>
          <a:xfrm>
            <a:off x="588263" y="603102"/>
            <a:ext cx="11018520" cy="307777"/>
          </a:xfrm>
        </p:spPr>
        <p:txBody>
          <a:bodyPr wrap="square" anchor="ctr">
            <a:normAutofit/>
          </a:bodyPr>
          <a:lstStyle/>
          <a:p>
            <a:r>
              <a:rPr lang="en-US"/>
              <a:t>That’s why we should use Mocks</a:t>
            </a:r>
          </a:p>
        </p:txBody>
      </p:sp>
      <p:sp>
        <p:nvSpPr>
          <p:cNvPr id="3" name="Text Placeholder 2">
            <a:extLst>
              <a:ext uri="{FF2B5EF4-FFF2-40B4-BE49-F238E27FC236}">
                <a16:creationId xmlns:a16="http://schemas.microsoft.com/office/drawing/2014/main" id="{4AEF1A2E-F12A-6FCB-2511-6FBFDBB14E23}"/>
              </a:ext>
            </a:extLst>
          </p:cNvPr>
          <p:cNvSpPr>
            <a:spLocks noGrp="1"/>
          </p:cNvSpPr>
          <p:nvPr>
            <p:ph type="body" sz="quarter" idx="4294967295"/>
          </p:nvPr>
        </p:nvSpPr>
        <p:spPr>
          <a:xfrm>
            <a:off x="588263" y="1101379"/>
            <a:ext cx="5318760" cy="4352544"/>
          </a:xfrm>
        </p:spPr>
        <p:txBody>
          <a:bodyPr anchor="t">
            <a:normAutofit/>
          </a:bodyPr>
          <a:lstStyle/>
          <a:p>
            <a:pPr marL="0" indent="0" defTabSz="914367">
              <a:buNone/>
            </a:pPr>
            <a:r>
              <a:rPr lang="en-US" sz="2000" kern="1200">
                <a:effectLst/>
              </a:rPr>
              <a:t>Employing mocks ensures that your unit tests remain unaffected by changes in other classes and methods, as long as their interfaces remain consistent.</a:t>
            </a:r>
          </a:p>
          <a:p>
            <a:pPr marL="0" indent="0" defTabSz="914367">
              <a:buNone/>
            </a:pPr>
            <a:endParaRPr lang="en-US" sz="2000" kern="1200">
              <a:effectLst/>
            </a:endParaRPr>
          </a:p>
          <a:p>
            <a:pPr marL="0" indent="0" defTabSz="914367">
              <a:buNone/>
            </a:pPr>
            <a:r>
              <a:rPr lang="en-US" sz="2000" kern="1200">
                <a:effectLst/>
              </a:rPr>
              <a:t>In practical applications, mocking plays a crucial role in unit testing and is highly recommended.</a:t>
            </a:r>
            <a:endParaRPr lang="en-US" sz="2000" kern="1200"/>
          </a:p>
        </p:txBody>
      </p:sp>
      <p:pic>
        <p:nvPicPr>
          <p:cNvPr id="4" name="Picture 3" descr="Mocking In Tests | Codecademy">
            <a:extLst>
              <a:ext uri="{FF2B5EF4-FFF2-40B4-BE49-F238E27FC236}">
                <a16:creationId xmlns:a16="http://schemas.microsoft.com/office/drawing/2014/main" id="{FFBD869E-6EB3-DF97-7F18-B5CB28C3ACB3}"/>
              </a:ext>
            </a:extLst>
          </p:cNvPr>
          <p:cNvPicPr>
            <a:picLocks noChangeAspect="1"/>
          </p:cNvPicPr>
          <p:nvPr/>
        </p:nvPicPr>
        <p:blipFill>
          <a:blip r:embed="rId2"/>
          <a:srcRect r="1" b="1702"/>
          <a:stretch>
            <a:fillRect/>
          </a:stretch>
        </p:blipFill>
        <p:spPr>
          <a:xfrm>
            <a:off x="6288023" y="1101379"/>
            <a:ext cx="5318760" cy="4352544"/>
          </a:xfrm>
          <a:prstGeom prst="rect">
            <a:avLst/>
          </a:prstGeom>
          <a:noFill/>
        </p:spPr>
      </p:pic>
    </p:spTree>
    <p:extLst>
      <p:ext uri="{BB962C8B-B14F-4D97-AF65-F5344CB8AC3E}">
        <p14:creationId xmlns:p14="http://schemas.microsoft.com/office/powerpoint/2010/main" val="8830555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4DCF7-B61A-D0D9-0B98-6A7397C954AE}"/>
              </a:ext>
            </a:extLst>
          </p:cNvPr>
          <p:cNvSpPr>
            <a:spLocks noGrp="1"/>
          </p:cNvSpPr>
          <p:nvPr>
            <p:ph type="title"/>
          </p:nvPr>
        </p:nvSpPr>
        <p:spPr/>
        <p:txBody>
          <a:bodyPr/>
          <a:lstStyle/>
          <a:p>
            <a:r>
              <a:rPr lang="en-US"/>
              <a:t>Different Programming Languages have different Mocking Libraries</a:t>
            </a:r>
          </a:p>
        </p:txBody>
      </p:sp>
      <p:sp>
        <p:nvSpPr>
          <p:cNvPr id="3" name="TextBox 2">
            <a:extLst>
              <a:ext uri="{FF2B5EF4-FFF2-40B4-BE49-F238E27FC236}">
                <a16:creationId xmlns:a16="http://schemas.microsoft.com/office/drawing/2014/main" id="{B19C5975-DACF-9857-9A09-9591E933512B}"/>
              </a:ext>
            </a:extLst>
          </p:cNvPr>
          <p:cNvSpPr txBox="1"/>
          <p:nvPr/>
        </p:nvSpPr>
        <p:spPr>
          <a:xfrm>
            <a:off x="588262" y="1319753"/>
            <a:ext cx="11355499" cy="4097660"/>
          </a:xfrm>
          <a:prstGeom prst="rect">
            <a:avLst/>
          </a:prstGeom>
          <a:noFill/>
        </p:spPr>
        <p:txBody>
          <a:bodyPr wrap="square" lIns="0" tIns="0" rIns="0" bIns="0" rtlCol="0">
            <a:spAutoFit/>
          </a:bodyPr>
          <a:lstStyle/>
          <a:p>
            <a:pPr marL="0" indent="0" algn="l" rtl="0" eaLnBrk="1" latinLnBrk="0" hangingPunct="1">
              <a:buNone/>
            </a:pPr>
            <a:r>
              <a:rPr lang="en-US" sz="2000">
                <a:solidFill>
                  <a:srgbClr val="FFFFFF"/>
                </a:solidFill>
                <a:effectLst/>
                <a:latin typeface="Segoe UI" panose="020B0502040204020203" pitchFamily="34" charset="0"/>
              </a:rPr>
              <a:t>Various programming languages offer distinct mocking libraries, yet many share comparable methods and configurations.</a:t>
            </a:r>
          </a:p>
          <a:p>
            <a:pPr marL="0" indent="0" algn="l" rtl="0" eaLnBrk="1" latinLnBrk="0" hangingPunct="1">
              <a:buNone/>
            </a:pPr>
            <a:endParaRPr lang="en-US" sz="2000">
              <a:solidFill>
                <a:srgbClr val="FFFFFF"/>
              </a:solidFill>
              <a:effectLst/>
              <a:latin typeface="Segoe UI" panose="020B0502040204020203" pitchFamily="34" charset="0"/>
            </a:endParaRPr>
          </a:p>
          <a:p>
            <a:pPr marL="0" indent="0" algn="l" rtl="0" eaLnBrk="1" latinLnBrk="0" hangingPunct="1">
              <a:buNone/>
            </a:pPr>
            <a:r>
              <a:rPr lang="en-US" sz="2000">
                <a:solidFill>
                  <a:srgbClr val="FFFFFF"/>
                </a:solidFill>
                <a:effectLst/>
                <a:latin typeface="Segoe UI" panose="020B0502040204020203" pitchFamily="34" charset="0"/>
              </a:rPr>
              <a:t>Especially when the syntax of the languages is alike, such as Java and C#, their mocking libraries often use nearly identical code structures.</a:t>
            </a:r>
          </a:p>
          <a:p>
            <a:pPr marL="0" indent="0" algn="l" rtl="0" eaLnBrk="1" latinLnBrk="0" hangingPunct="1">
              <a:buNone/>
            </a:pPr>
            <a:endParaRPr lang="en-US" sz="2000">
              <a:solidFill>
                <a:srgbClr val="FFFFFF"/>
              </a:solidFill>
              <a:latin typeface="Segoe UI" panose="020B0502040204020203" pitchFamily="34" charset="0"/>
            </a:endParaRPr>
          </a:p>
          <a:p>
            <a:pPr marL="0" indent="0" algn="l" rtl="0" eaLnBrk="1" latinLnBrk="0" hangingPunct="1">
              <a:lnSpc>
                <a:spcPct val="150000"/>
              </a:lnSpc>
              <a:buNone/>
            </a:pPr>
            <a:endParaRPr lang="en-US" sz="2000">
              <a:solidFill>
                <a:srgbClr val="FFFFFF"/>
              </a:solidFill>
              <a:latin typeface="Segoe UI" panose="020B0502040204020203" pitchFamily="34" charset="0"/>
            </a:endParaRPr>
          </a:p>
          <a:p>
            <a:pPr marL="0" indent="0" algn="l" rtl="0" eaLnBrk="1" latinLnBrk="0" hangingPunct="1">
              <a:lnSpc>
                <a:spcPct val="150000"/>
              </a:lnSpc>
              <a:buNone/>
            </a:pPr>
            <a:r>
              <a:rPr lang="en-US" sz="2000" b="1">
                <a:solidFill>
                  <a:srgbClr val="FFFFFF"/>
                </a:solidFill>
                <a:latin typeface="Segoe UI" panose="020B0502040204020203" pitchFamily="34" charset="0"/>
              </a:rPr>
              <a:t>Java: </a:t>
            </a:r>
            <a:r>
              <a:rPr lang="en-US" sz="2000">
                <a:solidFill>
                  <a:srgbClr val="FFFFFF"/>
                </a:solidFill>
                <a:latin typeface="Segoe UI" panose="020B0502040204020203" pitchFamily="34" charset="0"/>
              </a:rPr>
              <a:t>Mockito, </a:t>
            </a:r>
            <a:r>
              <a:rPr lang="en-US" sz="2000" err="1">
                <a:solidFill>
                  <a:srgbClr val="FFFFFF"/>
                </a:solidFill>
                <a:latin typeface="Segoe UI" panose="020B0502040204020203" pitchFamily="34" charset="0"/>
              </a:rPr>
              <a:t>EasyMock</a:t>
            </a:r>
            <a:r>
              <a:rPr lang="en-US" sz="2000">
                <a:solidFill>
                  <a:srgbClr val="FFFFFF"/>
                </a:solidFill>
                <a:latin typeface="Segoe UI" panose="020B0502040204020203" pitchFamily="34" charset="0"/>
              </a:rPr>
              <a:t>, </a:t>
            </a:r>
            <a:r>
              <a:rPr lang="en-US" sz="2000" err="1">
                <a:solidFill>
                  <a:srgbClr val="FFFFFF"/>
                </a:solidFill>
                <a:latin typeface="Segoe UI" panose="020B0502040204020203" pitchFamily="34" charset="0"/>
              </a:rPr>
              <a:t>Jmockit</a:t>
            </a:r>
            <a:endParaRPr lang="en-US" sz="2000">
              <a:solidFill>
                <a:srgbClr val="FFFFFF"/>
              </a:solidFill>
              <a:latin typeface="Segoe UI" panose="020B0502040204020203" pitchFamily="34" charset="0"/>
            </a:endParaRPr>
          </a:p>
          <a:p>
            <a:pPr marL="0" indent="0" algn="l" rtl="0" eaLnBrk="1" latinLnBrk="0" hangingPunct="1">
              <a:lnSpc>
                <a:spcPct val="150000"/>
              </a:lnSpc>
              <a:buNone/>
            </a:pPr>
            <a:r>
              <a:rPr lang="en-US" sz="2000" b="1">
                <a:solidFill>
                  <a:srgbClr val="FFFFFF"/>
                </a:solidFill>
                <a:latin typeface="Segoe UI" panose="020B0502040204020203" pitchFamily="34" charset="0"/>
              </a:rPr>
              <a:t>.NET: </a:t>
            </a:r>
            <a:r>
              <a:rPr lang="en-US" sz="2000" err="1">
                <a:solidFill>
                  <a:srgbClr val="FFFFFF"/>
                </a:solidFill>
                <a:latin typeface="Segoe UI" panose="020B0502040204020203" pitchFamily="34" charset="0"/>
              </a:rPr>
              <a:t>Moq</a:t>
            </a:r>
            <a:r>
              <a:rPr lang="en-US" sz="2000">
                <a:solidFill>
                  <a:srgbClr val="FFFFFF"/>
                </a:solidFill>
                <a:latin typeface="Segoe UI" panose="020B0502040204020203" pitchFamily="34" charset="0"/>
              </a:rPr>
              <a:t>, </a:t>
            </a:r>
            <a:r>
              <a:rPr lang="en-US" sz="2000" err="1">
                <a:solidFill>
                  <a:srgbClr val="FFFFFF"/>
                </a:solidFill>
                <a:latin typeface="Segoe UI" panose="020B0502040204020203" pitchFamily="34" charset="0"/>
              </a:rPr>
              <a:t>Nsubstitute</a:t>
            </a:r>
            <a:r>
              <a:rPr lang="en-US" sz="2000">
                <a:solidFill>
                  <a:srgbClr val="FFFFFF"/>
                </a:solidFill>
                <a:latin typeface="Segoe UI" panose="020B0502040204020203" pitchFamily="34" charset="0"/>
              </a:rPr>
              <a:t>, </a:t>
            </a:r>
            <a:r>
              <a:rPr lang="en-US" sz="2000" err="1">
                <a:solidFill>
                  <a:srgbClr val="FFFFFF"/>
                </a:solidFill>
                <a:latin typeface="Segoe UI" panose="020B0502040204020203" pitchFamily="34" charset="0"/>
              </a:rPr>
              <a:t>FakeItEasy</a:t>
            </a:r>
            <a:endParaRPr lang="en-US" sz="2000">
              <a:solidFill>
                <a:srgbClr val="FFFFFF"/>
              </a:solidFill>
              <a:latin typeface="Segoe UI" panose="020B0502040204020203" pitchFamily="34" charset="0"/>
            </a:endParaRPr>
          </a:p>
          <a:p>
            <a:pPr marL="0" indent="0" algn="l" rtl="0" eaLnBrk="1" latinLnBrk="0" hangingPunct="1">
              <a:lnSpc>
                <a:spcPct val="150000"/>
              </a:lnSpc>
              <a:buNone/>
            </a:pPr>
            <a:r>
              <a:rPr lang="en-US" sz="2000" b="1">
                <a:solidFill>
                  <a:srgbClr val="FFFFFF"/>
                </a:solidFill>
                <a:latin typeface="Segoe UI" panose="020B0502040204020203" pitchFamily="34" charset="0"/>
              </a:rPr>
              <a:t>Python: </a:t>
            </a:r>
            <a:r>
              <a:rPr lang="en-US" sz="2000" err="1">
                <a:solidFill>
                  <a:srgbClr val="FFFFFF"/>
                </a:solidFill>
                <a:latin typeface="Segoe UI" panose="020B0502040204020203" pitchFamily="34" charset="0"/>
              </a:rPr>
              <a:t>unittest.mock</a:t>
            </a:r>
            <a:r>
              <a:rPr lang="en-US" sz="2000">
                <a:solidFill>
                  <a:srgbClr val="FFFFFF"/>
                </a:solidFill>
                <a:latin typeface="Segoe UI" panose="020B0502040204020203" pitchFamily="34" charset="0"/>
              </a:rPr>
              <a:t>, </a:t>
            </a:r>
            <a:r>
              <a:rPr lang="en-US" sz="2000" err="1">
                <a:solidFill>
                  <a:srgbClr val="FFFFFF"/>
                </a:solidFill>
                <a:latin typeface="Segoe UI" panose="020B0502040204020203" pitchFamily="34" charset="0"/>
              </a:rPr>
              <a:t>pytest</a:t>
            </a:r>
            <a:r>
              <a:rPr lang="en-US" sz="2000">
                <a:solidFill>
                  <a:srgbClr val="FFFFFF"/>
                </a:solidFill>
                <a:latin typeface="Segoe UI" panose="020B0502040204020203" pitchFamily="34" charset="0"/>
              </a:rPr>
              <a:t>-mock, mock (</a:t>
            </a:r>
            <a:r>
              <a:rPr lang="en-US" sz="2000" err="1">
                <a:solidFill>
                  <a:srgbClr val="FFFFFF"/>
                </a:solidFill>
                <a:latin typeface="Segoe UI" panose="020B0502040204020203" pitchFamily="34" charset="0"/>
              </a:rPr>
              <a:t>PyPI</a:t>
            </a:r>
            <a:r>
              <a:rPr lang="en-US" sz="2000">
                <a:solidFill>
                  <a:srgbClr val="FFFFFF"/>
                </a:solidFill>
                <a:latin typeface="Segoe UI" panose="020B0502040204020203" pitchFamily="34" charset="0"/>
              </a:rPr>
              <a:t>)</a:t>
            </a:r>
          </a:p>
          <a:p>
            <a:pPr marL="0" indent="0" algn="l" rtl="0" eaLnBrk="1" latinLnBrk="0" hangingPunct="1">
              <a:lnSpc>
                <a:spcPct val="150000"/>
              </a:lnSpc>
              <a:buNone/>
            </a:pPr>
            <a:r>
              <a:rPr lang="en-US" sz="2000" b="1" err="1">
                <a:solidFill>
                  <a:srgbClr val="FFFFFF"/>
                </a:solidFill>
                <a:latin typeface="Segoe UI" panose="020B0502040204020203" pitchFamily="34" charset="0"/>
              </a:rPr>
              <a:t>Javascript</a:t>
            </a:r>
            <a:r>
              <a:rPr lang="en-US" sz="2000" b="1">
                <a:solidFill>
                  <a:srgbClr val="FFFFFF"/>
                </a:solidFill>
                <a:latin typeface="Segoe UI" panose="020B0502040204020203" pitchFamily="34" charset="0"/>
              </a:rPr>
              <a:t>: </a:t>
            </a:r>
            <a:r>
              <a:rPr lang="en-US" sz="2000">
                <a:solidFill>
                  <a:srgbClr val="FFFFFF"/>
                </a:solidFill>
                <a:latin typeface="Segoe UI" panose="020B0502040204020203" pitchFamily="34" charset="0"/>
              </a:rPr>
              <a:t>Jest, Sinon.js, </a:t>
            </a:r>
            <a:r>
              <a:rPr lang="en-US" sz="2000" err="1">
                <a:solidFill>
                  <a:srgbClr val="FFFFFF"/>
                </a:solidFill>
                <a:latin typeface="Segoe UI" panose="020B0502040204020203" pitchFamily="34" charset="0"/>
              </a:rPr>
              <a:t>ts-mockito</a:t>
            </a:r>
            <a:endParaRPr lang="en-US" sz="2000">
              <a:solidFill>
                <a:srgbClr val="FFFFFF"/>
              </a:solidFill>
              <a:latin typeface="Segoe UI" panose="020B0502040204020203" pitchFamily="34" charset="0"/>
            </a:endParaRPr>
          </a:p>
        </p:txBody>
      </p:sp>
    </p:spTree>
    <p:extLst>
      <p:ext uri="{BB962C8B-B14F-4D97-AF65-F5344CB8AC3E}">
        <p14:creationId xmlns:p14="http://schemas.microsoft.com/office/powerpoint/2010/main" val="13901074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BDFE-EF5E-F051-4315-0E74ACF09085}"/>
              </a:ext>
            </a:extLst>
          </p:cNvPr>
          <p:cNvSpPr>
            <a:spLocks noGrp="1"/>
          </p:cNvSpPr>
          <p:nvPr>
            <p:ph type="title"/>
          </p:nvPr>
        </p:nvSpPr>
        <p:spPr/>
        <p:txBody>
          <a:bodyPr/>
          <a:lstStyle/>
          <a:p>
            <a:r>
              <a:rPr lang="en-US"/>
              <a:t>Mocking in Java Using Mockito</a:t>
            </a:r>
          </a:p>
        </p:txBody>
      </p:sp>
      <p:sp>
        <p:nvSpPr>
          <p:cNvPr id="5" name="TextBox 4">
            <a:extLst>
              <a:ext uri="{FF2B5EF4-FFF2-40B4-BE49-F238E27FC236}">
                <a16:creationId xmlns:a16="http://schemas.microsoft.com/office/drawing/2014/main" id="{258F3A2E-9E8D-127D-A6F5-198B419D4909}"/>
              </a:ext>
            </a:extLst>
          </p:cNvPr>
          <p:cNvSpPr txBox="1"/>
          <p:nvPr/>
        </p:nvSpPr>
        <p:spPr>
          <a:xfrm>
            <a:off x="588262" y="1167598"/>
            <a:ext cx="11393206" cy="2462213"/>
          </a:xfrm>
          <a:prstGeom prst="rect">
            <a:avLst/>
          </a:prstGeom>
          <a:noFill/>
        </p:spPr>
        <p:txBody>
          <a:bodyPr wrap="square" lIns="0" tIns="0" rIns="0" bIns="0" rtlCol="0">
            <a:spAutoFit/>
          </a:bodyPr>
          <a:lstStyle/>
          <a:p>
            <a:pPr marL="0" indent="0" algn="l" rtl="0" eaLnBrk="1" latinLnBrk="0" hangingPunct="1">
              <a:buNone/>
            </a:pPr>
            <a:r>
              <a:rPr lang="en-US" sz="1600">
                <a:solidFill>
                  <a:srgbClr val="FFFFFF"/>
                </a:solidFill>
                <a:effectLst/>
                <a:latin typeface="Segoe UI" panose="020B0502040204020203" pitchFamily="34" charset="0"/>
              </a:rPr>
              <a:t>Let's revisit the code we discussed earlier as an example.</a:t>
            </a:r>
          </a:p>
          <a:p>
            <a:pPr marL="0" indent="0" algn="l" rtl="0" eaLnBrk="1" latinLnBrk="0" hangingPunct="1">
              <a:buNone/>
            </a:pPr>
            <a:endParaRPr lang="en-US" sz="1600">
              <a:solidFill>
                <a:srgbClr val="FFFFFF"/>
              </a:solidFill>
              <a:effectLst/>
              <a:latin typeface="Segoe UI" panose="020B0502040204020203" pitchFamily="34" charset="0"/>
            </a:endParaRPr>
          </a:p>
          <a:p>
            <a:pPr marL="0" indent="0" algn="l" rtl="0" eaLnBrk="1" latinLnBrk="0" hangingPunct="1">
              <a:buNone/>
            </a:pPr>
            <a:r>
              <a:rPr lang="en-US" sz="1600">
                <a:solidFill>
                  <a:srgbClr val="FFFFFF"/>
                </a:solidFill>
                <a:effectLst/>
                <a:latin typeface="Segoe UI" panose="020B0502040204020203" pitchFamily="34" charset="0"/>
              </a:rPr>
              <a:t>Once more, I have a method that takes a </a:t>
            </a:r>
            <a:r>
              <a:rPr lang="en-US" sz="1600" err="1">
                <a:solidFill>
                  <a:srgbClr val="FFFFFF"/>
                </a:solidFill>
                <a:effectLst/>
                <a:latin typeface="Segoe UI" panose="020B0502040204020203" pitchFamily="34" charset="0"/>
              </a:rPr>
              <a:t>userId</a:t>
            </a:r>
            <a:r>
              <a:rPr lang="en-US" sz="1600">
                <a:solidFill>
                  <a:srgbClr val="FFFFFF"/>
                </a:solidFill>
                <a:effectLst/>
                <a:latin typeface="Segoe UI" panose="020B0502040204020203" pitchFamily="34" charset="0"/>
              </a:rPr>
              <a:t>, queries the repository to retrieve a list of items for that user, and converts the object into a response DTO.</a:t>
            </a:r>
          </a:p>
          <a:p>
            <a:pPr marL="0" indent="0" algn="l" rtl="0" eaLnBrk="1" latinLnBrk="0" hangingPunct="1">
              <a:buNone/>
            </a:pPr>
            <a:endParaRPr lang="en-US" sz="1600">
              <a:solidFill>
                <a:srgbClr val="FFFFFF"/>
              </a:solidFill>
              <a:latin typeface="Segoe UI" panose="020B0502040204020203" pitchFamily="34" charset="0"/>
            </a:endParaRPr>
          </a:p>
          <a:p>
            <a:pPr marL="0" indent="0" algn="l" rtl="0" eaLnBrk="1" latinLnBrk="0" hangingPunct="1">
              <a:buNone/>
            </a:pPr>
            <a:r>
              <a:rPr lang="en-US" sz="1600">
                <a:solidFill>
                  <a:srgbClr val="FFFFFF"/>
                </a:solidFill>
                <a:latin typeface="Segoe UI" panose="020B0502040204020203" pitchFamily="34" charset="0"/>
              </a:rPr>
              <a:t>This method, calls two external classes.</a:t>
            </a:r>
          </a:p>
          <a:p>
            <a:pPr marL="0" indent="0" algn="l" rtl="0" eaLnBrk="1" latinLnBrk="0" hangingPunct="1">
              <a:buNone/>
            </a:pPr>
            <a:endParaRPr lang="en-US" sz="1600">
              <a:solidFill>
                <a:srgbClr val="FFFFFF"/>
              </a:solidFill>
              <a:latin typeface="Segoe UI" panose="020B0502040204020203" pitchFamily="34" charset="0"/>
            </a:endParaRPr>
          </a:p>
          <a:p>
            <a:pPr marL="0" indent="0" algn="l" rtl="0" eaLnBrk="1" latinLnBrk="0" hangingPunct="1">
              <a:buNone/>
            </a:pPr>
            <a:r>
              <a:rPr lang="en-US" sz="1600">
                <a:solidFill>
                  <a:srgbClr val="FFFFFF"/>
                </a:solidFill>
                <a:latin typeface="Segoe UI" panose="020B0502040204020203" pitchFamily="34" charset="0"/>
              </a:rPr>
              <a:t>1. One for retrieving items from the database</a:t>
            </a:r>
            <a:br>
              <a:rPr lang="en-US" sz="1600">
                <a:solidFill>
                  <a:srgbClr val="FFFFFF"/>
                </a:solidFill>
                <a:latin typeface="Segoe UI" panose="020B0502040204020203" pitchFamily="34" charset="0"/>
              </a:rPr>
            </a:br>
            <a:endParaRPr lang="en-US" sz="1600">
              <a:solidFill>
                <a:srgbClr val="FFFFFF"/>
              </a:solidFill>
              <a:latin typeface="Segoe UI" panose="020B0502040204020203" pitchFamily="34" charset="0"/>
            </a:endParaRPr>
          </a:p>
          <a:p>
            <a:pPr marL="0" indent="0" algn="l" rtl="0" eaLnBrk="1" latinLnBrk="0" hangingPunct="1">
              <a:buNone/>
            </a:pPr>
            <a:r>
              <a:rPr lang="en-US" sz="1600">
                <a:solidFill>
                  <a:srgbClr val="FFFFFF"/>
                </a:solidFill>
                <a:latin typeface="Segoe UI" panose="020B0502040204020203" pitchFamily="34" charset="0"/>
              </a:rPr>
              <a:t>2. One for mapping the domain object to a DTO</a:t>
            </a:r>
            <a:endParaRPr lang="en-US" sz="1600"/>
          </a:p>
        </p:txBody>
      </p:sp>
      <p:pic>
        <p:nvPicPr>
          <p:cNvPr id="6" name="Picture 5">
            <a:extLst>
              <a:ext uri="{FF2B5EF4-FFF2-40B4-BE49-F238E27FC236}">
                <a16:creationId xmlns:a16="http://schemas.microsoft.com/office/drawing/2014/main" id="{2995F0D2-A168-A1EC-6886-2227AF03D20C}"/>
              </a:ext>
            </a:extLst>
          </p:cNvPr>
          <p:cNvPicPr>
            <a:picLocks noChangeAspect="1"/>
          </p:cNvPicPr>
          <p:nvPr/>
        </p:nvPicPr>
        <p:blipFill>
          <a:blip r:embed="rId2"/>
          <a:stretch>
            <a:fillRect/>
          </a:stretch>
        </p:blipFill>
        <p:spPr>
          <a:xfrm>
            <a:off x="2497095" y="3745284"/>
            <a:ext cx="7197810" cy="2979986"/>
          </a:xfrm>
          <a:prstGeom prst="rect">
            <a:avLst/>
          </a:prstGeom>
        </p:spPr>
      </p:pic>
    </p:spTree>
    <p:extLst>
      <p:ext uri="{BB962C8B-B14F-4D97-AF65-F5344CB8AC3E}">
        <p14:creationId xmlns:p14="http://schemas.microsoft.com/office/powerpoint/2010/main" val="29297877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AA80D-0A37-26FC-9429-92A21CAFC97A}"/>
              </a:ext>
            </a:extLst>
          </p:cNvPr>
          <p:cNvSpPr>
            <a:spLocks noGrp="1"/>
          </p:cNvSpPr>
          <p:nvPr>
            <p:ph type="title"/>
          </p:nvPr>
        </p:nvSpPr>
        <p:spPr>
          <a:xfrm>
            <a:off x="588262" y="585216"/>
            <a:ext cx="8193024" cy="307777"/>
          </a:xfrm>
        </p:spPr>
        <p:txBody>
          <a:bodyPr vert="horz" wrap="square" lIns="0" tIns="0" rIns="0" bIns="0" rtlCol="0" anchor="t">
            <a:normAutofit/>
          </a:bodyPr>
          <a:lstStyle/>
          <a:p>
            <a:r>
              <a:rPr lang="en-US"/>
              <a:t>Mocking in Java Using Mockito</a:t>
            </a:r>
          </a:p>
        </p:txBody>
      </p:sp>
      <p:sp>
        <p:nvSpPr>
          <p:cNvPr id="5" name="TextBox 4">
            <a:extLst>
              <a:ext uri="{FF2B5EF4-FFF2-40B4-BE49-F238E27FC236}">
                <a16:creationId xmlns:a16="http://schemas.microsoft.com/office/drawing/2014/main" id="{4918F058-1D8D-2D0D-083F-D7BFDAD52D52}"/>
              </a:ext>
            </a:extLst>
          </p:cNvPr>
          <p:cNvSpPr txBox="1"/>
          <p:nvPr/>
        </p:nvSpPr>
        <p:spPr>
          <a:xfrm>
            <a:off x="586391" y="2085764"/>
            <a:ext cx="4381536" cy="2816174"/>
          </a:xfrm>
          <a:prstGeom prst="rect">
            <a:avLst/>
          </a:prstGeom>
        </p:spPr>
        <p:txBody>
          <a:bodyPr vert="horz" wrap="square" lIns="0" tIns="0" rIns="0" bIns="0" rtlCol="0">
            <a:noAutofit/>
          </a:bodyPr>
          <a:lstStyle/>
          <a:p>
            <a:pPr defTabSz="932742">
              <a:lnSpc>
                <a:spcPct val="90000"/>
              </a:lnSpc>
              <a:spcBef>
                <a:spcPct val="20000"/>
              </a:spcBef>
              <a:buSzPct val="90000"/>
            </a:pPr>
            <a:r>
              <a:rPr lang="pt-BR" sz="2000"/>
              <a:t>For </a:t>
            </a:r>
            <a:r>
              <a:rPr lang="pt-BR" sz="2000" err="1"/>
              <a:t>that</a:t>
            </a:r>
            <a:r>
              <a:rPr lang="pt-BR" sz="2000"/>
              <a:t> </a:t>
            </a:r>
            <a:r>
              <a:rPr lang="pt-BR" sz="2000" err="1"/>
              <a:t>code</a:t>
            </a:r>
            <a:r>
              <a:rPr lang="pt-BR" sz="2000"/>
              <a:t>, </a:t>
            </a:r>
            <a:r>
              <a:rPr lang="pt-BR" sz="2000" err="1"/>
              <a:t>we</a:t>
            </a:r>
            <a:r>
              <a:rPr lang="pt-BR" sz="2000"/>
              <a:t> </a:t>
            </a:r>
            <a:r>
              <a:rPr lang="pt-BR" sz="2000" err="1"/>
              <a:t>can</a:t>
            </a:r>
            <a:r>
              <a:rPr lang="pt-BR" sz="2000"/>
              <a:t> </a:t>
            </a:r>
            <a:r>
              <a:rPr lang="pt-BR" sz="2000" err="1"/>
              <a:t>have</a:t>
            </a:r>
            <a:r>
              <a:rPr lang="pt-BR" sz="2000"/>
              <a:t> </a:t>
            </a:r>
            <a:r>
              <a:rPr lang="pt-BR" sz="2000" err="1"/>
              <a:t>the</a:t>
            </a:r>
            <a:r>
              <a:rPr lang="pt-BR" sz="2000"/>
              <a:t> </a:t>
            </a:r>
            <a:r>
              <a:rPr lang="pt-BR" sz="2000" err="1"/>
              <a:t>following</a:t>
            </a:r>
            <a:r>
              <a:rPr lang="pt-BR" sz="2000"/>
              <a:t> </a:t>
            </a:r>
            <a:r>
              <a:rPr lang="pt-BR" sz="2000" err="1"/>
              <a:t>unit</a:t>
            </a:r>
            <a:r>
              <a:rPr lang="pt-BR" sz="2000"/>
              <a:t> test.</a:t>
            </a:r>
          </a:p>
          <a:p>
            <a:pPr marL="137160" indent="-137160" defTabSz="932742">
              <a:lnSpc>
                <a:spcPct val="90000"/>
              </a:lnSpc>
              <a:spcBef>
                <a:spcPct val="20000"/>
              </a:spcBef>
              <a:buSzPct val="90000"/>
              <a:buFont typeface="Arial" panose="020B0604020202020204" pitchFamily="34" charset="0"/>
              <a:buChar char="•"/>
            </a:pPr>
            <a:endParaRPr lang="pt-BR" sz="2000"/>
          </a:p>
          <a:p>
            <a:pPr defTabSz="932742">
              <a:lnSpc>
                <a:spcPct val="90000"/>
              </a:lnSpc>
              <a:spcBef>
                <a:spcPct val="20000"/>
              </a:spcBef>
              <a:buSzPct val="90000"/>
            </a:pPr>
            <a:r>
              <a:rPr lang="pt-BR" sz="2000" err="1"/>
              <a:t>But</a:t>
            </a:r>
            <a:r>
              <a:rPr lang="pt-BR" sz="2000"/>
              <a:t> </a:t>
            </a:r>
            <a:r>
              <a:rPr lang="pt-BR" sz="2000" err="1"/>
              <a:t>let’s</a:t>
            </a:r>
            <a:r>
              <a:rPr lang="pt-BR" sz="2000"/>
              <a:t> break </a:t>
            </a:r>
            <a:r>
              <a:rPr lang="pt-BR" sz="2000" err="1"/>
              <a:t>down</a:t>
            </a:r>
            <a:r>
              <a:rPr lang="pt-BR" sz="2000"/>
              <a:t> </a:t>
            </a:r>
            <a:r>
              <a:rPr lang="pt-BR" sz="2000" err="1"/>
              <a:t>part</a:t>
            </a:r>
            <a:r>
              <a:rPr lang="pt-BR" sz="2000"/>
              <a:t> </a:t>
            </a:r>
            <a:r>
              <a:rPr lang="pt-BR" sz="2000" err="1"/>
              <a:t>by</a:t>
            </a:r>
            <a:r>
              <a:rPr lang="pt-BR" sz="2000"/>
              <a:t> </a:t>
            </a:r>
            <a:r>
              <a:rPr lang="pt-BR" sz="2000" err="1"/>
              <a:t>part</a:t>
            </a:r>
            <a:r>
              <a:rPr lang="pt-BR" sz="2000"/>
              <a:t> do </a:t>
            </a:r>
            <a:r>
              <a:rPr lang="pt-BR" sz="2000" err="1"/>
              <a:t>understand</a:t>
            </a:r>
            <a:r>
              <a:rPr lang="pt-BR" sz="2000"/>
              <a:t> </a:t>
            </a:r>
            <a:r>
              <a:rPr lang="pt-BR" sz="2000" err="1"/>
              <a:t>what</a:t>
            </a:r>
            <a:r>
              <a:rPr lang="pt-BR" sz="2000"/>
              <a:t> </a:t>
            </a:r>
            <a:r>
              <a:rPr lang="pt-BR" sz="2000" err="1"/>
              <a:t>this</a:t>
            </a:r>
            <a:r>
              <a:rPr lang="pt-BR" sz="2000"/>
              <a:t> </a:t>
            </a:r>
            <a:r>
              <a:rPr lang="pt-BR" sz="2000" err="1"/>
              <a:t>test</a:t>
            </a:r>
            <a:r>
              <a:rPr lang="pt-BR" sz="2000"/>
              <a:t> </a:t>
            </a:r>
            <a:r>
              <a:rPr lang="pt-BR" sz="2000" err="1"/>
              <a:t>is</a:t>
            </a:r>
            <a:r>
              <a:rPr lang="pt-BR" sz="2000"/>
              <a:t> </a:t>
            </a:r>
            <a:r>
              <a:rPr lang="pt-BR" sz="2000" err="1"/>
              <a:t>doing</a:t>
            </a:r>
            <a:endParaRPr lang="pt-BR" sz="2000"/>
          </a:p>
        </p:txBody>
      </p:sp>
      <p:pic>
        <p:nvPicPr>
          <p:cNvPr id="6" name="Imagem 5">
            <a:extLst>
              <a:ext uri="{FF2B5EF4-FFF2-40B4-BE49-F238E27FC236}">
                <a16:creationId xmlns:a16="http://schemas.microsoft.com/office/drawing/2014/main" id="{D76A8FD8-7738-1429-5487-A87659B5E284}"/>
              </a:ext>
            </a:extLst>
          </p:cNvPr>
          <p:cNvPicPr>
            <a:picLocks noChangeAspect="1"/>
          </p:cNvPicPr>
          <p:nvPr/>
        </p:nvPicPr>
        <p:blipFill>
          <a:blip r:embed="rId2"/>
          <a:stretch>
            <a:fillRect/>
          </a:stretch>
        </p:blipFill>
        <p:spPr>
          <a:xfrm>
            <a:off x="5153320" y="1169436"/>
            <a:ext cx="6892925" cy="4669955"/>
          </a:xfrm>
          <a:prstGeom prst="rect">
            <a:avLst/>
          </a:prstGeom>
          <a:noFill/>
        </p:spPr>
      </p:pic>
    </p:spTree>
    <p:extLst>
      <p:ext uri="{BB962C8B-B14F-4D97-AF65-F5344CB8AC3E}">
        <p14:creationId xmlns:p14="http://schemas.microsoft.com/office/powerpoint/2010/main" val="11529711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84D5B452-1F4A-A39D-78CD-D6E6560AB402}"/>
              </a:ext>
            </a:extLst>
          </p:cNvPr>
          <p:cNvSpPr>
            <a:spLocks noGrp="1"/>
          </p:cNvSpPr>
          <p:nvPr>
            <p:ph type="title"/>
          </p:nvPr>
        </p:nvSpPr>
        <p:spPr>
          <a:xfrm>
            <a:off x="569911" y="3384610"/>
            <a:ext cx="8193024" cy="615553"/>
          </a:xfrm>
        </p:spPr>
        <p:txBody>
          <a:bodyPr/>
          <a:lstStyle/>
          <a:p>
            <a:r>
              <a:rPr lang="en-US"/>
              <a:t>Part 1: Arrange</a:t>
            </a:r>
          </a:p>
        </p:txBody>
      </p:sp>
    </p:spTree>
    <p:extLst>
      <p:ext uri="{BB962C8B-B14F-4D97-AF65-F5344CB8AC3E}">
        <p14:creationId xmlns:p14="http://schemas.microsoft.com/office/powerpoint/2010/main" val="326520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FA50-D355-6DD5-503F-7030F5CBE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F7F091-13BF-7DA8-E74D-0C68B4F9401D}"/>
              </a:ext>
            </a:extLst>
          </p:cNvPr>
          <p:cNvSpPr>
            <a:spLocks noGrp="1"/>
          </p:cNvSpPr>
          <p:nvPr>
            <p:ph type="title"/>
          </p:nvPr>
        </p:nvSpPr>
        <p:spPr/>
        <p:txBody>
          <a:bodyPr/>
          <a:lstStyle/>
          <a:p>
            <a:r>
              <a:rPr lang="en-US"/>
              <a:t>Mocking in Java Using Mockito - Arrange</a:t>
            </a:r>
          </a:p>
        </p:txBody>
      </p:sp>
      <p:pic>
        <p:nvPicPr>
          <p:cNvPr id="4" name="Picture 3">
            <a:extLst>
              <a:ext uri="{FF2B5EF4-FFF2-40B4-BE49-F238E27FC236}">
                <a16:creationId xmlns:a16="http://schemas.microsoft.com/office/drawing/2014/main" id="{2E66D4EF-8691-88DE-4C84-89F6EC73D4B7}"/>
              </a:ext>
            </a:extLst>
          </p:cNvPr>
          <p:cNvPicPr>
            <a:picLocks noChangeAspect="1"/>
          </p:cNvPicPr>
          <p:nvPr/>
        </p:nvPicPr>
        <p:blipFill>
          <a:blip r:embed="rId2"/>
          <a:srcRect t="7058" b="65925"/>
          <a:stretch>
            <a:fillRect/>
          </a:stretch>
        </p:blipFill>
        <p:spPr>
          <a:xfrm>
            <a:off x="491022" y="2760887"/>
            <a:ext cx="9597181" cy="1244338"/>
          </a:xfrm>
          <a:prstGeom prst="rect">
            <a:avLst/>
          </a:prstGeom>
        </p:spPr>
      </p:pic>
      <p:sp>
        <p:nvSpPr>
          <p:cNvPr id="5" name="TextBox 4">
            <a:extLst>
              <a:ext uri="{FF2B5EF4-FFF2-40B4-BE49-F238E27FC236}">
                <a16:creationId xmlns:a16="http://schemas.microsoft.com/office/drawing/2014/main" id="{598023B5-1A58-5A59-A02D-EE9CB910E939}"/>
              </a:ext>
            </a:extLst>
          </p:cNvPr>
          <p:cNvSpPr txBox="1"/>
          <p:nvPr/>
        </p:nvSpPr>
        <p:spPr>
          <a:xfrm>
            <a:off x="588262" y="1211387"/>
            <a:ext cx="9402702" cy="1231106"/>
          </a:xfrm>
          <a:prstGeom prst="rect">
            <a:avLst/>
          </a:prstGeom>
          <a:noFill/>
        </p:spPr>
        <p:txBody>
          <a:bodyPr wrap="none" lIns="0" tIns="0" rIns="0" bIns="0" rtlCol="0">
            <a:spAutoFit/>
          </a:bodyPr>
          <a:lstStyle/>
          <a:p>
            <a:pPr algn="l"/>
            <a:r>
              <a:rPr lang="en-US" sz="1600"/>
              <a:t>First, we need to setup the test data we are going to use to create the unit tests</a:t>
            </a:r>
          </a:p>
          <a:p>
            <a:pPr algn="l"/>
            <a:endParaRPr lang="en-US" sz="1600"/>
          </a:p>
          <a:p>
            <a:pPr algn="l"/>
            <a:r>
              <a:rPr lang="en-US" sz="1600"/>
              <a:t>I this case, we need a list of Items, which we will be using to mock the return of the call to the repository.</a:t>
            </a:r>
          </a:p>
          <a:p>
            <a:pPr algn="l"/>
            <a:endParaRPr lang="en-US" sz="1600"/>
          </a:p>
          <a:p>
            <a:pPr algn="l"/>
            <a:r>
              <a:rPr lang="en-US" sz="1600"/>
              <a:t>Also, we need some DTOs, which we will be using to mock the return call to the mapping class.</a:t>
            </a:r>
          </a:p>
        </p:txBody>
      </p:sp>
    </p:spTree>
    <p:extLst>
      <p:ext uri="{BB962C8B-B14F-4D97-AF65-F5344CB8AC3E}">
        <p14:creationId xmlns:p14="http://schemas.microsoft.com/office/powerpoint/2010/main" val="56992602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D45EF-8384-D9AA-AADA-8A90A198A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79F716-0954-E577-DCA8-4855648849CF}"/>
              </a:ext>
            </a:extLst>
          </p:cNvPr>
          <p:cNvSpPr>
            <a:spLocks noGrp="1"/>
          </p:cNvSpPr>
          <p:nvPr>
            <p:ph type="title"/>
          </p:nvPr>
        </p:nvSpPr>
        <p:spPr/>
        <p:txBody>
          <a:bodyPr/>
          <a:lstStyle/>
          <a:p>
            <a:r>
              <a:rPr lang="en-US"/>
              <a:t>Mocking in Java Using Mockito - Arrange</a:t>
            </a:r>
          </a:p>
        </p:txBody>
      </p:sp>
      <p:sp>
        <p:nvSpPr>
          <p:cNvPr id="5" name="TextBox 4">
            <a:extLst>
              <a:ext uri="{FF2B5EF4-FFF2-40B4-BE49-F238E27FC236}">
                <a16:creationId xmlns:a16="http://schemas.microsoft.com/office/drawing/2014/main" id="{995EEFA7-9318-E0ED-E6BB-86E796DB6CD4}"/>
              </a:ext>
            </a:extLst>
          </p:cNvPr>
          <p:cNvSpPr txBox="1"/>
          <p:nvPr/>
        </p:nvSpPr>
        <p:spPr>
          <a:xfrm>
            <a:off x="588262" y="1211387"/>
            <a:ext cx="11232950" cy="1969770"/>
          </a:xfrm>
          <a:prstGeom prst="rect">
            <a:avLst/>
          </a:prstGeom>
          <a:noFill/>
        </p:spPr>
        <p:txBody>
          <a:bodyPr wrap="square" lIns="0" tIns="0" rIns="0" bIns="0" rtlCol="0">
            <a:spAutoFit/>
          </a:bodyPr>
          <a:lstStyle/>
          <a:p>
            <a:pPr algn="l"/>
            <a:r>
              <a:rPr lang="en-US" sz="1600"/>
              <a:t>Now, we use </a:t>
            </a:r>
            <a:r>
              <a:rPr lang="en-US" sz="1600" err="1"/>
              <a:t>mockito</a:t>
            </a:r>
            <a:r>
              <a:rPr lang="en-US" sz="1600"/>
              <a:t> to mock the calls to the external methods</a:t>
            </a:r>
          </a:p>
          <a:p>
            <a:pPr algn="l"/>
            <a:endParaRPr lang="en-US" sz="1600"/>
          </a:p>
          <a:p>
            <a:pPr algn="l"/>
            <a:endParaRPr lang="en-US" sz="1600"/>
          </a:p>
          <a:p>
            <a:pPr algn="l"/>
            <a:r>
              <a:rPr lang="en-US" sz="1600"/>
              <a:t>We mock the ‘</a:t>
            </a:r>
            <a:r>
              <a:rPr lang="en-US" sz="1600" err="1"/>
              <a:t>itemRepository.findByUserId</a:t>
            </a:r>
            <a:r>
              <a:rPr lang="en-US" sz="1600"/>
              <a:t>’ so that every call with TEST_USER_ID results in the list of items I defined in the test</a:t>
            </a:r>
          </a:p>
          <a:p>
            <a:pPr algn="l"/>
            <a:endParaRPr lang="en-US" sz="1600"/>
          </a:p>
          <a:p>
            <a:pPr algn="l"/>
            <a:r>
              <a:rPr lang="en-US" sz="1600"/>
              <a:t>We also mock the calls for the ‘</a:t>
            </a:r>
            <a:r>
              <a:rPr lang="en-US" sz="1600" err="1"/>
              <a:t>getItemResponseMapper.map</a:t>
            </a:r>
            <a:r>
              <a:rPr lang="en-US" sz="1600"/>
              <a:t>’ so that the calls with each of the items, results in the correspond DTO</a:t>
            </a:r>
          </a:p>
        </p:txBody>
      </p:sp>
      <p:pic>
        <p:nvPicPr>
          <p:cNvPr id="3" name="Picture 3">
            <a:extLst>
              <a:ext uri="{FF2B5EF4-FFF2-40B4-BE49-F238E27FC236}">
                <a16:creationId xmlns:a16="http://schemas.microsoft.com/office/drawing/2014/main" id="{074230A3-95E1-0563-2477-3D0845D2CF59}"/>
              </a:ext>
            </a:extLst>
          </p:cNvPr>
          <p:cNvPicPr>
            <a:picLocks noChangeAspect="1"/>
          </p:cNvPicPr>
          <p:nvPr/>
        </p:nvPicPr>
        <p:blipFill>
          <a:blip r:embed="rId2"/>
          <a:srcRect t="33052" b="51188"/>
          <a:stretch>
            <a:fillRect/>
          </a:stretch>
        </p:blipFill>
        <p:spPr>
          <a:xfrm>
            <a:off x="588262" y="3581019"/>
            <a:ext cx="9597181" cy="725864"/>
          </a:xfrm>
          <a:prstGeom prst="rect">
            <a:avLst/>
          </a:prstGeom>
        </p:spPr>
      </p:pic>
    </p:spTree>
    <p:extLst>
      <p:ext uri="{BB962C8B-B14F-4D97-AF65-F5344CB8AC3E}">
        <p14:creationId xmlns:p14="http://schemas.microsoft.com/office/powerpoint/2010/main" val="380059822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DEB1C-B237-2800-7BC7-474C995F26D6}"/>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F2501185-8F62-8625-16B4-8FA9F9BEE2B6}"/>
              </a:ext>
            </a:extLst>
          </p:cNvPr>
          <p:cNvSpPr>
            <a:spLocks noGrp="1"/>
          </p:cNvSpPr>
          <p:nvPr>
            <p:ph type="title"/>
          </p:nvPr>
        </p:nvSpPr>
        <p:spPr>
          <a:xfrm>
            <a:off x="569911" y="3384610"/>
            <a:ext cx="8193024" cy="615553"/>
          </a:xfrm>
        </p:spPr>
        <p:txBody>
          <a:bodyPr/>
          <a:lstStyle/>
          <a:p>
            <a:r>
              <a:rPr lang="en-US"/>
              <a:t>Part 2: Act</a:t>
            </a:r>
          </a:p>
        </p:txBody>
      </p:sp>
    </p:spTree>
    <p:extLst>
      <p:ext uri="{BB962C8B-B14F-4D97-AF65-F5344CB8AC3E}">
        <p14:creationId xmlns:p14="http://schemas.microsoft.com/office/powerpoint/2010/main" val="81227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C87-C1E8-094B-FD1C-9528127A85FB}"/>
              </a:ext>
            </a:extLst>
          </p:cNvPr>
          <p:cNvSpPr>
            <a:spLocks noGrp="1"/>
          </p:cNvSpPr>
          <p:nvPr>
            <p:ph type="title"/>
          </p:nvPr>
        </p:nvSpPr>
        <p:spPr/>
        <p:txBody>
          <a:bodyPr/>
          <a:lstStyle/>
          <a:p>
            <a:r>
              <a:rPr lang="en-US"/>
              <a:t>The impact of Software Errors in Brazil</a:t>
            </a:r>
          </a:p>
        </p:txBody>
      </p:sp>
      <p:sp>
        <p:nvSpPr>
          <p:cNvPr id="4" name="Content Placeholder 3">
            <a:extLst>
              <a:ext uri="{FF2B5EF4-FFF2-40B4-BE49-F238E27FC236}">
                <a16:creationId xmlns:a16="http://schemas.microsoft.com/office/drawing/2014/main" id="{42F07702-7E56-75D5-ED3F-32930AEE1940}"/>
              </a:ext>
            </a:extLst>
          </p:cNvPr>
          <p:cNvSpPr>
            <a:spLocks noGrp="1"/>
          </p:cNvSpPr>
          <p:nvPr>
            <p:ph idx="1"/>
          </p:nvPr>
        </p:nvSpPr>
        <p:spPr>
          <a:xfrm>
            <a:off x="584200" y="1591056"/>
            <a:ext cx="10426700" cy="4300697"/>
          </a:xfrm>
        </p:spPr>
        <p:txBody>
          <a:bodyPr vert="horz" lIns="91440" tIns="45720" rIns="91440" bIns="45720" rtlCol="0" anchor="t">
            <a:noAutofit/>
          </a:bodyPr>
          <a:lstStyle/>
          <a:p>
            <a:r>
              <a:rPr lang="en-US" b="1">
                <a:ea typeface="Open Sans"/>
                <a:cs typeface="Open Sans"/>
              </a:rPr>
              <a:t>Risk of interruptions worries Brazilian and Latin American companies</a:t>
            </a:r>
            <a:endParaRPr lang="en-US"/>
          </a:p>
          <a:p>
            <a:r>
              <a:rPr lang="en-US">
                <a:ea typeface="Open Sans"/>
                <a:cs typeface="Open Sans"/>
              </a:rPr>
              <a:t>Still according to the survey:</a:t>
            </a:r>
            <a:endParaRPr lang="en-US"/>
          </a:p>
          <a:p>
            <a:pPr lvl="1"/>
            <a:r>
              <a:rPr lang="en-US" b="1">
                <a:ea typeface="Open Sans"/>
                <a:cs typeface="Open Sans"/>
              </a:rPr>
              <a:t>56% of Brazilian companies</a:t>
            </a:r>
            <a:r>
              <a:rPr lang="en-US">
                <a:ea typeface="Open Sans"/>
                <a:cs typeface="Open Sans"/>
              </a:rPr>
              <a:t> said they were exposed to software outages every year.</a:t>
            </a:r>
            <a:endParaRPr lang="en-US"/>
          </a:p>
          <a:p>
            <a:pPr lvl="1"/>
            <a:r>
              <a:rPr lang="en-US">
                <a:ea typeface="Open Sans"/>
                <a:cs typeface="Open Sans"/>
              </a:rPr>
              <a:t>In Latin America, this number rises to </a:t>
            </a:r>
            <a:r>
              <a:rPr lang="en-US" b="1">
                <a:ea typeface="Open Sans"/>
                <a:cs typeface="Open Sans"/>
              </a:rPr>
              <a:t>68%</a:t>
            </a:r>
            <a:r>
              <a:rPr lang="en-US">
                <a:ea typeface="Open Sans"/>
                <a:cs typeface="Open Sans"/>
              </a:rPr>
              <a:t>.</a:t>
            </a:r>
            <a:endParaRPr lang="en-US"/>
          </a:p>
          <a:p>
            <a:pPr lvl="1"/>
            <a:r>
              <a:rPr lang="en-US">
                <a:ea typeface="Open Sans"/>
                <a:cs typeface="Open Sans"/>
              </a:rPr>
              <a:t>Smaller companies (between 150 and 249 employees) are even more vulnerable, with </a:t>
            </a:r>
            <a:r>
              <a:rPr lang="en-US" b="1">
                <a:ea typeface="Open Sans"/>
                <a:cs typeface="Open Sans"/>
              </a:rPr>
              <a:t>88% reporting</a:t>
            </a:r>
            <a:r>
              <a:rPr lang="en-US">
                <a:ea typeface="Open Sans"/>
                <a:cs typeface="Open Sans"/>
              </a:rPr>
              <a:t> this concern.</a:t>
            </a:r>
            <a:endParaRPr lang="en-US"/>
          </a:p>
          <a:p>
            <a:pPr lvl="1"/>
            <a:r>
              <a:rPr lang="en-US">
                <a:ea typeface="Open Sans"/>
                <a:cs typeface="Open Sans"/>
              </a:rPr>
              <a:t>In the industrial sector, </a:t>
            </a:r>
            <a:r>
              <a:rPr lang="en-US" b="1">
                <a:ea typeface="Open Sans"/>
                <a:cs typeface="Open Sans"/>
              </a:rPr>
              <a:t>73%</a:t>
            </a:r>
            <a:r>
              <a:rPr lang="en-US">
                <a:ea typeface="Open Sans"/>
                <a:cs typeface="Open Sans"/>
              </a:rPr>
              <a:t> of organizations in the region also declared themselves exposed to this risk.</a:t>
            </a:r>
          </a:p>
          <a:p>
            <a:endParaRPr lang="en-US">
              <a:ea typeface="Open Sans"/>
              <a:cs typeface="Open Sans"/>
            </a:endParaRPr>
          </a:p>
          <a:p>
            <a:r>
              <a:rPr lang="en-US" b="1">
                <a:ea typeface="Open Sans"/>
                <a:cs typeface="Open Sans"/>
              </a:rPr>
              <a:t>Pressure for speed and internal challenges impact quality</a:t>
            </a:r>
            <a:endParaRPr lang="en-US">
              <a:ea typeface="Open Sans"/>
              <a:cs typeface="Open Sans"/>
            </a:endParaRPr>
          </a:p>
          <a:p>
            <a:r>
              <a:rPr lang="en-US">
                <a:ea typeface="Open Sans"/>
                <a:cs typeface="Open Sans"/>
              </a:rPr>
              <a:t>Among the causes for increased risks, the following stand out:</a:t>
            </a:r>
            <a:endParaRPr lang="en-US"/>
          </a:p>
          <a:p>
            <a:pPr lvl="1"/>
            <a:r>
              <a:rPr lang="en-US" b="1">
                <a:ea typeface="Open Sans"/>
                <a:cs typeface="Open Sans"/>
              </a:rPr>
              <a:t>Pressure to speed up deliveries (37%)</a:t>
            </a:r>
            <a:r>
              <a:rPr lang="en-US">
                <a:ea typeface="Open Sans"/>
                <a:cs typeface="Open Sans"/>
              </a:rPr>
              <a:t>.</a:t>
            </a:r>
            <a:endParaRPr lang="en-US"/>
          </a:p>
          <a:p>
            <a:pPr lvl="1"/>
            <a:r>
              <a:rPr lang="en-US" b="1">
                <a:ea typeface="Open Sans"/>
                <a:cs typeface="Open Sans"/>
              </a:rPr>
              <a:t>Communication failures between leaders and testers (35%)</a:t>
            </a:r>
            <a:r>
              <a:rPr lang="en-US">
                <a:ea typeface="Open Sans"/>
                <a:cs typeface="Open Sans"/>
              </a:rPr>
              <a:t>.</a:t>
            </a:r>
            <a:endParaRPr lang="en-US"/>
          </a:p>
          <a:p>
            <a:pPr lvl="1"/>
            <a:r>
              <a:rPr lang="en-US" b="1">
                <a:ea typeface="Open Sans"/>
                <a:cs typeface="Open Sans"/>
              </a:rPr>
              <a:t>Frustration with early results of using AI (34%)</a:t>
            </a:r>
            <a:r>
              <a:rPr lang="en-US">
                <a:ea typeface="Open Sans"/>
                <a:cs typeface="Open Sans"/>
              </a:rPr>
              <a:t>.</a:t>
            </a:r>
            <a:endParaRPr lang="en-US"/>
          </a:p>
          <a:p>
            <a:pPr lvl="1"/>
            <a:r>
              <a:rPr lang="en-US">
                <a:ea typeface="Open Sans"/>
                <a:cs typeface="Open Sans"/>
              </a:rPr>
              <a:t>In the case of Brazil, </a:t>
            </a:r>
            <a:r>
              <a:rPr lang="en-US" b="1">
                <a:ea typeface="Open Sans"/>
                <a:cs typeface="Open Sans"/>
              </a:rPr>
              <a:t>36% of companies</a:t>
            </a:r>
            <a:r>
              <a:rPr lang="en-US">
                <a:ea typeface="Open Sans"/>
                <a:cs typeface="Open Sans"/>
              </a:rPr>
              <a:t> stated that the search for speed is one of the biggest barriers faced in the development process.</a:t>
            </a:r>
            <a:endParaRPr lang="en-US"/>
          </a:p>
          <a:p>
            <a:endParaRPr lang="en-US">
              <a:ea typeface="Open Sans"/>
              <a:cs typeface="Open Sans"/>
            </a:endParaRPr>
          </a:p>
        </p:txBody>
      </p:sp>
    </p:spTree>
    <p:extLst>
      <p:ext uri="{BB962C8B-B14F-4D97-AF65-F5344CB8AC3E}">
        <p14:creationId xmlns:p14="http://schemas.microsoft.com/office/powerpoint/2010/main" val="1315475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4EBCC-8DF3-D0F2-FB85-5E7C7857DFC1}"/>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7D266A22-401D-716C-FE2E-8A85EA39BC3E}"/>
              </a:ext>
            </a:extLst>
          </p:cNvPr>
          <p:cNvSpPr>
            <a:spLocks noGrp="1"/>
          </p:cNvSpPr>
          <p:nvPr>
            <p:ph type="title"/>
          </p:nvPr>
        </p:nvSpPr>
        <p:spPr/>
        <p:txBody>
          <a:bodyPr/>
          <a:lstStyle/>
          <a:p>
            <a:r>
              <a:rPr lang="en-US"/>
              <a:t>Mocking in Java Using Mockito</a:t>
            </a:r>
          </a:p>
        </p:txBody>
      </p:sp>
      <p:sp>
        <p:nvSpPr>
          <p:cNvPr id="7" name="Espaço Reservado para Texto 6">
            <a:extLst>
              <a:ext uri="{FF2B5EF4-FFF2-40B4-BE49-F238E27FC236}">
                <a16:creationId xmlns:a16="http://schemas.microsoft.com/office/drawing/2014/main" id="{DCFAE118-C43D-6354-4A87-1477DB390F6F}"/>
              </a:ext>
            </a:extLst>
          </p:cNvPr>
          <p:cNvSpPr>
            <a:spLocks noGrp="1"/>
          </p:cNvSpPr>
          <p:nvPr>
            <p:ph type="body" sz="quarter" idx="12"/>
          </p:nvPr>
        </p:nvSpPr>
        <p:spPr>
          <a:xfrm>
            <a:off x="584199" y="1589670"/>
            <a:ext cx="11171026" cy="404341"/>
          </a:xfrm>
        </p:spPr>
        <p:txBody>
          <a:bodyPr/>
          <a:lstStyle/>
          <a:p>
            <a:pPr marL="0" indent="0">
              <a:buNone/>
            </a:pPr>
            <a:r>
              <a:rPr lang="en-US" sz="2000"/>
              <a:t>In the act stage, we simply run the method we are testing and capture the method result, if it exists</a:t>
            </a:r>
          </a:p>
        </p:txBody>
      </p:sp>
      <p:pic>
        <p:nvPicPr>
          <p:cNvPr id="10" name="Imagem 9">
            <a:extLst>
              <a:ext uri="{FF2B5EF4-FFF2-40B4-BE49-F238E27FC236}">
                <a16:creationId xmlns:a16="http://schemas.microsoft.com/office/drawing/2014/main" id="{C46EB13B-93C0-D54B-51AA-524433CB2C82}"/>
              </a:ext>
            </a:extLst>
          </p:cNvPr>
          <p:cNvPicPr>
            <a:picLocks noChangeAspect="1"/>
          </p:cNvPicPr>
          <p:nvPr/>
        </p:nvPicPr>
        <p:blipFill>
          <a:blip r:embed="rId2"/>
          <a:stretch>
            <a:fillRect/>
          </a:stretch>
        </p:blipFill>
        <p:spPr>
          <a:xfrm>
            <a:off x="2142290" y="2690688"/>
            <a:ext cx="7059010" cy="666843"/>
          </a:xfrm>
          <a:prstGeom prst="rect">
            <a:avLst/>
          </a:prstGeom>
        </p:spPr>
      </p:pic>
    </p:spTree>
    <p:extLst>
      <p:ext uri="{BB962C8B-B14F-4D97-AF65-F5344CB8AC3E}">
        <p14:creationId xmlns:p14="http://schemas.microsoft.com/office/powerpoint/2010/main" val="18657704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4B76-F3EC-9BB7-4276-1E7AEBB3A8B0}"/>
            </a:ext>
          </a:extLst>
        </p:cNvPr>
        <p:cNvGrpSpPr/>
        <p:nvPr/>
      </p:nvGrpSpPr>
      <p:grpSpPr>
        <a:xfrm>
          <a:off x="0" y="0"/>
          <a:ext cx="0" cy="0"/>
          <a:chOff x="0" y="0"/>
          <a:chExt cx="0" cy="0"/>
        </a:xfrm>
      </p:grpSpPr>
      <p:sp>
        <p:nvSpPr>
          <p:cNvPr id="3" name="Título 2">
            <a:extLst>
              <a:ext uri="{FF2B5EF4-FFF2-40B4-BE49-F238E27FC236}">
                <a16:creationId xmlns:a16="http://schemas.microsoft.com/office/drawing/2014/main" id="{EB742553-2EF3-EAFD-5A88-FF3BCC84F87A}"/>
              </a:ext>
            </a:extLst>
          </p:cNvPr>
          <p:cNvSpPr>
            <a:spLocks noGrp="1"/>
          </p:cNvSpPr>
          <p:nvPr>
            <p:ph type="title"/>
          </p:nvPr>
        </p:nvSpPr>
        <p:spPr>
          <a:xfrm>
            <a:off x="569911" y="3384610"/>
            <a:ext cx="8193024" cy="615553"/>
          </a:xfrm>
        </p:spPr>
        <p:txBody>
          <a:bodyPr/>
          <a:lstStyle/>
          <a:p>
            <a:r>
              <a:rPr lang="en-US"/>
              <a:t>Part 3: Assert</a:t>
            </a:r>
          </a:p>
        </p:txBody>
      </p:sp>
    </p:spTree>
    <p:extLst>
      <p:ext uri="{BB962C8B-B14F-4D97-AF65-F5344CB8AC3E}">
        <p14:creationId xmlns:p14="http://schemas.microsoft.com/office/powerpoint/2010/main" val="211778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73FEFA0-58CB-6931-AC27-8EF49ABB8FE1}"/>
              </a:ext>
            </a:extLst>
          </p:cNvPr>
          <p:cNvSpPr>
            <a:spLocks noGrp="1"/>
          </p:cNvSpPr>
          <p:nvPr>
            <p:ph type="title"/>
          </p:nvPr>
        </p:nvSpPr>
        <p:spPr/>
        <p:txBody>
          <a:bodyPr/>
          <a:lstStyle/>
          <a:p>
            <a:r>
              <a:rPr lang="en-US"/>
              <a:t>Mocking in Java Using Mockito</a:t>
            </a:r>
          </a:p>
        </p:txBody>
      </p:sp>
      <p:sp>
        <p:nvSpPr>
          <p:cNvPr id="7" name="Espaço Reservado para Texto 6">
            <a:extLst>
              <a:ext uri="{FF2B5EF4-FFF2-40B4-BE49-F238E27FC236}">
                <a16:creationId xmlns:a16="http://schemas.microsoft.com/office/drawing/2014/main" id="{F34FB363-7C0A-B5F7-79BC-D563E09B50E5}"/>
              </a:ext>
            </a:extLst>
          </p:cNvPr>
          <p:cNvSpPr>
            <a:spLocks noGrp="1"/>
          </p:cNvSpPr>
          <p:nvPr>
            <p:ph type="body" sz="quarter" idx="12"/>
          </p:nvPr>
        </p:nvSpPr>
        <p:spPr>
          <a:xfrm>
            <a:off x="584199" y="1589670"/>
            <a:ext cx="11171026" cy="866006"/>
          </a:xfrm>
        </p:spPr>
        <p:txBody>
          <a:bodyPr/>
          <a:lstStyle/>
          <a:p>
            <a:pPr marL="0" indent="0">
              <a:buNone/>
            </a:pPr>
            <a:r>
              <a:rPr lang="en-US" sz="2000"/>
              <a:t>Now, we have the most important part, the assertions, where we make sure that we have the expected results given the inputs we defined in the ‘Arrange’ stage</a:t>
            </a:r>
          </a:p>
        </p:txBody>
      </p:sp>
      <p:pic>
        <p:nvPicPr>
          <p:cNvPr id="12" name="Imagem 11">
            <a:extLst>
              <a:ext uri="{FF2B5EF4-FFF2-40B4-BE49-F238E27FC236}">
                <a16:creationId xmlns:a16="http://schemas.microsoft.com/office/drawing/2014/main" id="{9AD60221-B2D2-0CEB-C5EF-009BC594FD13}"/>
              </a:ext>
            </a:extLst>
          </p:cNvPr>
          <p:cNvPicPr>
            <a:picLocks noChangeAspect="1"/>
          </p:cNvPicPr>
          <p:nvPr/>
        </p:nvPicPr>
        <p:blipFill>
          <a:blip r:embed="rId2"/>
          <a:stretch>
            <a:fillRect/>
          </a:stretch>
        </p:blipFill>
        <p:spPr>
          <a:xfrm>
            <a:off x="5216720" y="2900174"/>
            <a:ext cx="6811326" cy="1981477"/>
          </a:xfrm>
          <a:prstGeom prst="rect">
            <a:avLst/>
          </a:prstGeom>
        </p:spPr>
      </p:pic>
      <p:sp>
        <p:nvSpPr>
          <p:cNvPr id="13" name="CaixaDeTexto 12">
            <a:extLst>
              <a:ext uri="{FF2B5EF4-FFF2-40B4-BE49-F238E27FC236}">
                <a16:creationId xmlns:a16="http://schemas.microsoft.com/office/drawing/2014/main" id="{00AF3377-7CA1-0BA2-588E-4724DD4519A6}"/>
              </a:ext>
            </a:extLst>
          </p:cNvPr>
          <p:cNvSpPr txBox="1"/>
          <p:nvPr/>
        </p:nvSpPr>
        <p:spPr>
          <a:xfrm>
            <a:off x="549127" y="3182778"/>
            <a:ext cx="4543982" cy="492443"/>
          </a:xfrm>
          <a:prstGeom prst="rect">
            <a:avLst/>
          </a:prstGeom>
          <a:noFill/>
        </p:spPr>
        <p:txBody>
          <a:bodyPr wrap="square" lIns="0" tIns="0" rIns="0" bIns="0" rtlCol="0">
            <a:spAutoFit/>
          </a:bodyPr>
          <a:lstStyle/>
          <a:p>
            <a:pPr algn="l"/>
            <a:r>
              <a:rPr lang="en-US" sz="1600"/>
              <a:t>First, we assert the object returned on the method, if we have the items that we expected</a:t>
            </a:r>
          </a:p>
        </p:txBody>
      </p:sp>
      <p:sp>
        <p:nvSpPr>
          <p:cNvPr id="14" name="CaixaDeTexto 13">
            <a:extLst>
              <a:ext uri="{FF2B5EF4-FFF2-40B4-BE49-F238E27FC236}">
                <a16:creationId xmlns:a16="http://schemas.microsoft.com/office/drawing/2014/main" id="{4B76D247-2873-463E-7B58-5AB0721F84A5}"/>
              </a:ext>
            </a:extLst>
          </p:cNvPr>
          <p:cNvSpPr txBox="1"/>
          <p:nvPr/>
        </p:nvSpPr>
        <p:spPr>
          <a:xfrm>
            <a:off x="549127" y="4253018"/>
            <a:ext cx="4543982" cy="492443"/>
          </a:xfrm>
          <a:prstGeom prst="rect">
            <a:avLst/>
          </a:prstGeom>
          <a:noFill/>
        </p:spPr>
        <p:txBody>
          <a:bodyPr wrap="square" lIns="0" tIns="0" rIns="0" bIns="0" rtlCol="0">
            <a:spAutoFit/>
          </a:bodyPr>
          <a:lstStyle/>
          <a:p>
            <a:pPr algn="l"/>
            <a:r>
              <a:rPr lang="en-US" sz="1600"/>
              <a:t>Second, we validate if we called the external methods with the right parameters.</a:t>
            </a:r>
          </a:p>
        </p:txBody>
      </p:sp>
    </p:spTree>
    <p:extLst>
      <p:ext uri="{BB962C8B-B14F-4D97-AF65-F5344CB8AC3E}">
        <p14:creationId xmlns:p14="http://schemas.microsoft.com/office/powerpoint/2010/main" val="222038286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D44F5-1974-A979-0D6D-C3E4CCB59C7B}"/>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2605D493-353C-091A-F4D6-98DA96C6DEB4}"/>
              </a:ext>
            </a:extLst>
          </p:cNvPr>
          <p:cNvSpPr>
            <a:spLocks noGrp="1"/>
          </p:cNvSpPr>
          <p:nvPr>
            <p:ph type="title"/>
          </p:nvPr>
        </p:nvSpPr>
        <p:spPr/>
        <p:txBody>
          <a:bodyPr/>
          <a:lstStyle/>
          <a:p>
            <a:r>
              <a:rPr lang="en-US"/>
              <a:t>Mocking in Java Using Mockito</a:t>
            </a:r>
          </a:p>
        </p:txBody>
      </p:sp>
      <p:sp>
        <p:nvSpPr>
          <p:cNvPr id="7" name="Espaço Reservado para Texto 6">
            <a:extLst>
              <a:ext uri="{FF2B5EF4-FFF2-40B4-BE49-F238E27FC236}">
                <a16:creationId xmlns:a16="http://schemas.microsoft.com/office/drawing/2014/main" id="{CF3A2C9B-AD7E-AF82-57A5-F056DBB96D31}"/>
              </a:ext>
            </a:extLst>
          </p:cNvPr>
          <p:cNvSpPr>
            <a:spLocks noGrp="1"/>
          </p:cNvSpPr>
          <p:nvPr>
            <p:ph type="body" sz="quarter" idx="12"/>
          </p:nvPr>
        </p:nvSpPr>
        <p:spPr>
          <a:xfrm>
            <a:off x="588262" y="1290072"/>
            <a:ext cx="11171026" cy="404341"/>
          </a:xfrm>
        </p:spPr>
        <p:txBody>
          <a:bodyPr/>
          <a:lstStyle/>
          <a:p>
            <a:pPr marL="0" indent="0">
              <a:buNone/>
            </a:pPr>
            <a:r>
              <a:rPr lang="en-US" sz="2000"/>
              <a:t>Now, we have a unit test covering one scenario of that method.</a:t>
            </a:r>
          </a:p>
        </p:txBody>
      </p:sp>
      <p:sp>
        <p:nvSpPr>
          <p:cNvPr id="2" name="CaixaDeTexto 1">
            <a:extLst>
              <a:ext uri="{FF2B5EF4-FFF2-40B4-BE49-F238E27FC236}">
                <a16:creationId xmlns:a16="http://schemas.microsoft.com/office/drawing/2014/main" id="{0BFED093-024B-74BE-63D2-FF159AED602B}"/>
              </a:ext>
            </a:extLst>
          </p:cNvPr>
          <p:cNvSpPr txBox="1"/>
          <p:nvPr/>
        </p:nvSpPr>
        <p:spPr>
          <a:xfrm>
            <a:off x="588262" y="1968381"/>
            <a:ext cx="5947526" cy="246221"/>
          </a:xfrm>
          <a:prstGeom prst="rect">
            <a:avLst/>
          </a:prstGeom>
          <a:noFill/>
        </p:spPr>
        <p:txBody>
          <a:bodyPr wrap="none" lIns="0" tIns="0" rIns="0" bIns="0" rtlCol="0">
            <a:spAutoFit/>
          </a:bodyPr>
          <a:lstStyle/>
          <a:p>
            <a:pPr algn="l"/>
            <a:r>
              <a:rPr lang="en-US" sz="1600"/>
              <a:t>If we attempt to include some errors, we can see the test breaking</a:t>
            </a:r>
          </a:p>
        </p:txBody>
      </p:sp>
      <p:pic>
        <p:nvPicPr>
          <p:cNvPr id="4" name="Imagem 3">
            <a:extLst>
              <a:ext uri="{FF2B5EF4-FFF2-40B4-BE49-F238E27FC236}">
                <a16:creationId xmlns:a16="http://schemas.microsoft.com/office/drawing/2014/main" id="{0FA2ADC7-6A7E-35E7-EA41-77FFE364CFD5}"/>
              </a:ext>
            </a:extLst>
          </p:cNvPr>
          <p:cNvPicPr>
            <a:picLocks noChangeAspect="1"/>
          </p:cNvPicPr>
          <p:nvPr/>
        </p:nvPicPr>
        <p:blipFill>
          <a:blip r:embed="rId2"/>
          <a:stretch>
            <a:fillRect/>
          </a:stretch>
        </p:blipFill>
        <p:spPr>
          <a:xfrm>
            <a:off x="588262" y="2350860"/>
            <a:ext cx="5887272" cy="666843"/>
          </a:xfrm>
          <a:prstGeom prst="rect">
            <a:avLst/>
          </a:prstGeom>
        </p:spPr>
      </p:pic>
      <p:pic>
        <p:nvPicPr>
          <p:cNvPr id="8" name="Imagem 7">
            <a:extLst>
              <a:ext uri="{FF2B5EF4-FFF2-40B4-BE49-F238E27FC236}">
                <a16:creationId xmlns:a16="http://schemas.microsoft.com/office/drawing/2014/main" id="{13AE4EAF-9AD6-2B56-367F-539D9BF9CBD3}"/>
              </a:ext>
            </a:extLst>
          </p:cNvPr>
          <p:cNvPicPr>
            <a:picLocks noChangeAspect="1"/>
          </p:cNvPicPr>
          <p:nvPr/>
        </p:nvPicPr>
        <p:blipFill>
          <a:blip r:embed="rId3"/>
          <a:stretch>
            <a:fillRect/>
          </a:stretch>
        </p:blipFill>
        <p:spPr>
          <a:xfrm>
            <a:off x="588262" y="3221087"/>
            <a:ext cx="11374437" cy="619211"/>
          </a:xfrm>
          <a:prstGeom prst="rect">
            <a:avLst/>
          </a:prstGeom>
        </p:spPr>
      </p:pic>
      <p:pic>
        <p:nvPicPr>
          <p:cNvPr id="10" name="Imagem 9">
            <a:extLst>
              <a:ext uri="{FF2B5EF4-FFF2-40B4-BE49-F238E27FC236}">
                <a16:creationId xmlns:a16="http://schemas.microsoft.com/office/drawing/2014/main" id="{EAD9452B-B613-4D39-DAFD-6BB98ABF279B}"/>
              </a:ext>
            </a:extLst>
          </p:cNvPr>
          <p:cNvPicPr>
            <a:picLocks noChangeAspect="1"/>
          </p:cNvPicPr>
          <p:nvPr/>
        </p:nvPicPr>
        <p:blipFill>
          <a:blip r:embed="rId4"/>
          <a:stretch>
            <a:fillRect/>
          </a:stretch>
        </p:blipFill>
        <p:spPr>
          <a:xfrm>
            <a:off x="588262" y="5253559"/>
            <a:ext cx="5077534" cy="314369"/>
          </a:xfrm>
          <a:prstGeom prst="rect">
            <a:avLst/>
          </a:prstGeom>
        </p:spPr>
      </p:pic>
      <p:sp>
        <p:nvSpPr>
          <p:cNvPr id="11" name="CaixaDeTexto 10">
            <a:extLst>
              <a:ext uri="{FF2B5EF4-FFF2-40B4-BE49-F238E27FC236}">
                <a16:creationId xmlns:a16="http://schemas.microsoft.com/office/drawing/2014/main" id="{81ACE0F7-8007-A63C-D8BA-39176BDEC761}"/>
              </a:ext>
            </a:extLst>
          </p:cNvPr>
          <p:cNvSpPr txBox="1"/>
          <p:nvPr/>
        </p:nvSpPr>
        <p:spPr>
          <a:xfrm>
            <a:off x="588262" y="4846783"/>
            <a:ext cx="9057351" cy="246221"/>
          </a:xfrm>
          <a:prstGeom prst="rect">
            <a:avLst/>
          </a:prstGeom>
          <a:noFill/>
        </p:spPr>
        <p:txBody>
          <a:bodyPr wrap="none" lIns="0" tIns="0" rIns="0" bIns="0" rtlCol="0">
            <a:spAutoFit/>
          </a:bodyPr>
          <a:lstStyle/>
          <a:p>
            <a:pPr algn="l"/>
            <a:r>
              <a:rPr lang="en-US" sz="1600"/>
              <a:t>In this case, the test broke because we use the plain </a:t>
            </a:r>
            <a:r>
              <a:rPr lang="en-US" sz="1600" err="1"/>
              <a:t>userId</a:t>
            </a:r>
            <a:r>
              <a:rPr lang="en-US" sz="1600"/>
              <a:t> to setup de mock, not the uppercase of it</a:t>
            </a:r>
          </a:p>
        </p:txBody>
      </p:sp>
    </p:spTree>
    <p:extLst>
      <p:ext uri="{BB962C8B-B14F-4D97-AF65-F5344CB8AC3E}">
        <p14:creationId xmlns:p14="http://schemas.microsoft.com/office/powerpoint/2010/main" val="97010765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72147-13B7-D12F-83FF-42C1838AE8D2}"/>
            </a:ext>
          </a:extLst>
        </p:cNvPr>
        <p:cNvGrpSpPr/>
        <p:nvPr/>
      </p:nvGrpSpPr>
      <p:grpSpPr>
        <a:xfrm>
          <a:off x="0" y="0"/>
          <a:ext cx="0" cy="0"/>
          <a:chOff x="0" y="0"/>
          <a:chExt cx="0" cy="0"/>
        </a:xfrm>
      </p:grpSpPr>
      <p:sp>
        <p:nvSpPr>
          <p:cNvPr id="6" name="Título 5">
            <a:extLst>
              <a:ext uri="{FF2B5EF4-FFF2-40B4-BE49-F238E27FC236}">
                <a16:creationId xmlns:a16="http://schemas.microsoft.com/office/drawing/2014/main" id="{893CEB59-1184-2A47-E16C-E9E519ABC73E}"/>
              </a:ext>
            </a:extLst>
          </p:cNvPr>
          <p:cNvSpPr>
            <a:spLocks noGrp="1"/>
          </p:cNvSpPr>
          <p:nvPr>
            <p:ph type="title"/>
          </p:nvPr>
        </p:nvSpPr>
        <p:spPr/>
        <p:txBody>
          <a:bodyPr/>
          <a:lstStyle/>
          <a:p>
            <a:r>
              <a:rPr lang="en-US"/>
              <a:t>Mocking in Java Using Mockito</a:t>
            </a:r>
          </a:p>
        </p:txBody>
      </p:sp>
      <p:sp>
        <p:nvSpPr>
          <p:cNvPr id="7" name="Espaço Reservado para Texto 6">
            <a:extLst>
              <a:ext uri="{FF2B5EF4-FFF2-40B4-BE49-F238E27FC236}">
                <a16:creationId xmlns:a16="http://schemas.microsoft.com/office/drawing/2014/main" id="{B1F9FB12-E89E-CF00-6A97-D7E9CE571D0E}"/>
              </a:ext>
            </a:extLst>
          </p:cNvPr>
          <p:cNvSpPr>
            <a:spLocks noGrp="1"/>
          </p:cNvSpPr>
          <p:nvPr>
            <p:ph type="body" sz="quarter" idx="12"/>
          </p:nvPr>
        </p:nvSpPr>
        <p:spPr>
          <a:xfrm>
            <a:off x="588262" y="1290072"/>
            <a:ext cx="11171026" cy="404341"/>
          </a:xfrm>
        </p:spPr>
        <p:txBody>
          <a:bodyPr/>
          <a:lstStyle/>
          <a:p>
            <a:pPr marL="0" indent="0">
              <a:buNone/>
            </a:pPr>
            <a:r>
              <a:rPr lang="en-US" sz="2000"/>
              <a:t>Now, we have a unit test covering one scenario of that method.</a:t>
            </a:r>
          </a:p>
        </p:txBody>
      </p:sp>
      <p:sp>
        <p:nvSpPr>
          <p:cNvPr id="2" name="CaixaDeTexto 1">
            <a:extLst>
              <a:ext uri="{FF2B5EF4-FFF2-40B4-BE49-F238E27FC236}">
                <a16:creationId xmlns:a16="http://schemas.microsoft.com/office/drawing/2014/main" id="{6BA40E51-7E26-5145-5A49-39928FCDC3D9}"/>
              </a:ext>
            </a:extLst>
          </p:cNvPr>
          <p:cNvSpPr txBox="1"/>
          <p:nvPr/>
        </p:nvSpPr>
        <p:spPr>
          <a:xfrm>
            <a:off x="588262" y="1968381"/>
            <a:ext cx="5291898" cy="246221"/>
          </a:xfrm>
          <a:prstGeom prst="rect">
            <a:avLst/>
          </a:prstGeom>
          <a:noFill/>
        </p:spPr>
        <p:txBody>
          <a:bodyPr wrap="none" lIns="0" tIns="0" rIns="0" bIns="0" rtlCol="0">
            <a:spAutoFit/>
          </a:bodyPr>
          <a:lstStyle/>
          <a:p>
            <a:pPr algn="l"/>
            <a:r>
              <a:rPr lang="en-US" sz="1600"/>
              <a:t>Another example, we if mistakenly call the repository twice</a:t>
            </a:r>
          </a:p>
        </p:txBody>
      </p:sp>
      <p:sp>
        <p:nvSpPr>
          <p:cNvPr id="11" name="CaixaDeTexto 10">
            <a:extLst>
              <a:ext uri="{FF2B5EF4-FFF2-40B4-BE49-F238E27FC236}">
                <a16:creationId xmlns:a16="http://schemas.microsoft.com/office/drawing/2014/main" id="{61447E49-5587-F40E-F199-B13FFCFD764A}"/>
              </a:ext>
            </a:extLst>
          </p:cNvPr>
          <p:cNvSpPr txBox="1"/>
          <p:nvPr/>
        </p:nvSpPr>
        <p:spPr>
          <a:xfrm>
            <a:off x="588262" y="3867254"/>
            <a:ext cx="7180555" cy="246221"/>
          </a:xfrm>
          <a:prstGeom prst="rect">
            <a:avLst/>
          </a:prstGeom>
          <a:noFill/>
        </p:spPr>
        <p:txBody>
          <a:bodyPr wrap="none" lIns="0" tIns="0" rIns="0" bIns="0" rtlCol="0">
            <a:spAutoFit/>
          </a:bodyPr>
          <a:lstStyle/>
          <a:p>
            <a:pPr algn="l"/>
            <a:r>
              <a:rPr lang="en-US" sz="1600"/>
              <a:t>In this case, the test broke because we verify if the test is being called only once</a:t>
            </a:r>
          </a:p>
        </p:txBody>
      </p:sp>
      <p:pic>
        <p:nvPicPr>
          <p:cNvPr id="5" name="Imagem 4">
            <a:extLst>
              <a:ext uri="{FF2B5EF4-FFF2-40B4-BE49-F238E27FC236}">
                <a16:creationId xmlns:a16="http://schemas.microsoft.com/office/drawing/2014/main" id="{17650DCC-73E4-5549-6C75-EA0331477221}"/>
              </a:ext>
            </a:extLst>
          </p:cNvPr>
          <p:cNvPicPr>
            <a:picLocks noChangeAspect="1"/>
          </p:cNvPicPr>
          <p:nvPr/>
        </p:nvPicPr>
        <p:blipFill>
          <a:blip r:embed="rId2"/>
          <a:stretch>
            <a:fillRect/>
          </a:stretch>
        </p:blipFill>
        <p:spPr>
          <a:xfrm>
            <a:off x="588262" y="2336531"/>
            <a:ext cx="5134692" cy="724001"/>
          </a:xfrm>
          <a:prstGeom prst="rect">
            <a:avLst/>
          </a:prstGeom>
        </p:spPr>
      </p:pic>
      <p:pic>
        <p:nvPicPr>
          <p:cNvPr id="12" name="Imagem 11">
            <a:extLst>
              <a:ext uri="{FF2B5EF4-FFF2-40B4-BE49-F238E27FC236}">
                <a16:creationId xmlns:a16="http://schemas.microsoft.com/office/drawing/2014/main" id="{23B4AFB3-EAC4-B20F-F496-22038E9201BB}"/>
              </a:ext>
            </a:extLst>
          </p:cNvPr>
          <p:cNvPicPr>
            <a:picLocks noChangeAspect="1"/>
          </p:cNvPicPr>
          <p:nvPr/>
        </p:nvPicPr>
        <p:blipFill>
          <a:blip r:embed="rId3"/>
          <a:stretch>
            <a:fillRect/>
          </a:stretch>
        </p:blipFill>
        <p:spPr>
          <a:xfrm>
            <a:off x="77775" y="3182461"/>
            <a:ext cx="12192000" cy="418446"/>
          </a:xfrm>
          <a:prstGeom prst="rect">
            <a:avLst/>
          </a:prstGeom>
        </p:spPr>
      </p:pic>
      <p:pic>
        <p:nvPicPr>
          <p:cNvPr id="14" name="Imagem 13">
            <a:extLst>
              <a:ext uri="{FF2B5EF4-FFF2-40B4-BE49-F238E27FC236}">
                <a16:creationId xmlns:a16="http://schemas.microsoft.com/office/drawing/2014/main" id="{90EEDC45-F5CB-7326-4677-510A39F207CE}"/>
              </a:ext>
            </a:extLst>
          </p:cNvPr>
          <p:cNvPicPr>
            <a:picLocks noChangeAspect="1"/>
          </p:cNvPicPr>
          <p:nvPr/>
        </p:nvPicPr>
        <p:blipFill>
          <a:blip r:embed="rId4"/>
          <a:stretch>
            <a:fillRect/>
          </a:stretch>
        </p:blipFill>
        <p:spPr>
          <a:xfrm>
            <a:off x="588262" y="4216292"/>
            <a:ext cx="4277322" cy="352474"/>
          </a:xfrm>
          <a:prstGeom prst="rect">
            <a:avLst/>
          </a:prstGeom>
        </p:spPr>
      </p:pic>
      <p:pic>
        <p:nvPicPr>
          <p:cNvPr id="16" name="Imagem 15">
            <a:extLst>
              <a:ext uri="{FF2B5EF4-FFF2-40B4-BE49-F238E27FC236}">
                <a16:creationId xmlns:a16="http://schemas.microsoft.com/office/drawing/2014/main" id="{74E99154-08BF-B711-B57B-3BA0811E6951}"/>
              </a:ext>
            </a:extLst>
          </p:cNvPr>
          <p:cNvPicPr>
            <a:picLocks noChangeAspect="1"/>
          </p:cNvPicPr>
          <p:nvPr/>
        </p:nvPicPr>
        <p:blipFill>
          <a:blip r:embed="rId5"/>
          <a:stretch>
            <a:fillRect/>
          </a:stretch>
        </p:blipFill>
        <p:spPr>
          <a:xfrm>
            <a:off x="588261" y="5636764"/>
            <a:ext cx="4725059" cy="295316"/>
          </a:xfrm>
          <a:prstGeom prst="rect">
            <a:avLst/>
          </a:prstGeom>
        </p:spPr>
      </p:pic>
      <p:sp>
        <p:nvSpPr>
          <p:cNvPr id="17" name="CaixaDeTexto 16">
            <a:extLst>
              <a:ext uri="{FF2B5EF4-FFF2-40B4-BE49-F238E27FC236}">
                <a16:creationId xmlns:a16="http://schemas.microsoft.com/office/drawing/2014/main" id="{8E97FCF2-7699-5EDE-9FB2-46E459B49CC0}"/>
              </a:ext>
            </a:extLst>
          </p:cNvPr>
          <p:cNvSpPr txBox="1"/>
          <p:nvPr/>
        </p:nvSpPr>
        <p:spPr>
          <a:xfrm>
            <a:off x="588261" y="5181473"/>
            <a:ext cx="9377824" cy="246221"/>
          </a:xfrm>
          <a:prstGeom prst="rect">
            <a:avLst/>
          </a:prstGeom>
          <a:noFill/>
        </p:spPr>
        <p:txBody>
          <a:bodyPr wrap="none" lIns="0" tIns="0" rIns="0" bIns="0" rtlCol="0">
            <a:spAutoFit/>
          </a:bodyPr>
          <a:lstStyle/>
          <a:p>
            <a:pPr algn="l"/>
            <a:r>
              <a:rPr lang="en-US" sz="1600"/>
              <a:t>If calling the repository twice was indeed the expected behavior, we should have added this on the test</a:t>
            </a:r>
          </a:p>
        </p:txBody>
      </p:sp>
    </p:spTree>
    <p:extLst>
      <p:ext uri="{BB962C8B-B14F-4D97-AF65-F5344CB8AC3E}">
        <p14:creationId xmlns:p14="http://schemas.microsoft.com/office/powerpoint/2010/main" val="42891859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2D4C9-5872-F60F-E245-F3696259B761}"/>
              </a:ext>
            </a:extLst>
          </p:cNvPr>
          <p:cNvSpPr>
            <a:spLocks noGrp="1"/>
          </p:cNvSpPr>
          <p:nvPr>
            <p:ph type="title"/>
          </p:nvPr>
        </p:nvSpPr>
        <p:spPr/>
        <p:txBody>
          <a:bodyPr/>
          <a:lstStyle/>
          <a:p>
            <a:r>
              <a:rPr lang="en-US"/>
              <a:t>Improving our unit test</a:t>
            </a:r>
          </a:p>
        </p:txBody>
      </p:sp>
      <p:sp>
        <p:nvSpPr>
          <p:cNvPr id="3" name="Espaço Reservado para Texto 2">
            <a:extLst>
              <a:ext uri="{FF2B5EF4-FFF2-40B4-BE49-F238E27FC236}">
                <a16:creationId xmlns:a16="http://schemas.microsoft.com/office/drawing/2014/main" id="{5BE2E550-DF72-4F43-94EB-282400396850}"/>
              </a:ext>
            </a:extLst>
          </p:cNvPr>
          <p:cNvSpPr>
            <a:spLocks noGrp="1"/>
          </p:cNvSpPr>
          <p:nvPr>
            <p:ph type="body" sz="quarter" idx="12"/>
          </p:nvPr>
        </p:nvSpPr>
        <p:spPr>
          <a:xfrm>
            <a:off x="584199" y="1589670"/>
            <a:ext cx="11218160" cy="4811130"/>
          </a:xfrm>
        </p:spPr>
        <p:txBody>
          <a:bodyPr/>
          <a:lstStyle/>
          <a:p>
            <a:pPr marL="0" indent="0">
              <a:buNone/>
            </a:pPr>
            <a:r>
              <a:rPr lang="en-US" sz="2000">
                <a:solidFill>
                  <a:srgbClr val="FFFFFF"/>
                </a:solidFill>
                <a:effectLst/>
                <a:latin typeface="Segoe UI" panose="020B0502040204020203" pitchFamily="34" charset="0"/>
              </a:rPr>
              <a:t>When writing unit tests without using mocks, your test becomes vulnerable to failures caused by changes in other methods. For example, if the constructor of the DTO you create contains logic—such as requiring the first parameter to be greater than a certain value or the last parameter not to be an empty list—any modification there could cause your test to fail. This would happen even though the internal workings of the DTO don’t matter for the behavior of the method you are testing.</a:t>
            </a:r>
          </a:p>
          <a:p>
            <a:pPr marL="0" indent="0">
              <a:buNone/>
            </a:pPr>
            <a:endParaRPr lang="en-US" sz="2000">
              <a:solidFill>
                <a:srgbClr val="FFFFFF"/>
              </a:solidFill>
              <a:latin typeface="Segoe UI" panose="020B0502040204020203" pitchFamily="34" charset="0"/>
            </a:endParaRPr>
          </a:p>
          <a:p>
            <a:pPr marL="0" indent="0">
              <a:buNone/>
            </a:pPr>
            <a:endParaRPr lang="en-US" sz="2000">
              <a:solidFill>
                <a:srgbClr val="FFFFFF"/>
              </a:solidFill>
              <a:latin typeface="Segoe UI" panose="020B0502040204020203" pitchFamily="34" charset="0"/>
            </a:endParaRPr>
          </a:p>
          <a:p>
            <a:pPr marL="0" indent="0">
              <a:buNone/>
            </a:pPr>
            <a:r>
              <a:rPr lang="en-US" sz="2000">
                <a:solidFill>
                  <a:srgbClr val="FFFFFF"/>
                </a:solidFill>
                <a:latin typeface="Segoe UI" panose="020B0502040204020203" pitchFamily="34" charset="0"/>
              </a:rPr>
              <a:t>In that case, we could substitute the DTO concrete classes with a mock, this way, a change in the DTO internal behavior would not impact our test.</a:t>
            </a:r>
            <a:endParaRPr lang="en-US" sz="2000"/>
          </a:p>
        </p:txBody>
      </p:sp>
      <p:pic>
        <p:nvPicPr>
          <p:cNvPr id="5" name="Imagem 4">
            <a:extLst>
              <a:ext uri="{FF2B5EF4-FFF2-40B4-BE49-F238E27FC236}">
                <a16:creationId xmlns:a16="http://schemas.microsoft.com/office/drawing/2014/main" id="{6560AE35-AFF0-FD06-2BC2-CBA281F39CB0}"/>
              </a:ext>
            </a:extLst>
          </p:cNvPr>
          <p:cNvPicPr>
            <a:picLocks noChangeAspect="1"/>
          </p:cNvPicPr>
          <p:nvPr/>
        </p:nvPicPr>
        <p:blipFill>
          <a:blip r:embed="rId2"/>
          <a:stretch>
            <a:fillRect/>
          </a:stretch>
        </p:blipFill>
        <p:spPr>
          <a:xfrm>
            <a:off x="584199" y="3956901"/>
            <a:ext cx="10012172" cy="400106"/>
          </a:xfrm>
          <a:prstGeom prst="rect">
            <a:avLst/>
          </a:prstGeom>
        </p:spPr>
      </p:pic>
      <p:pic>
        <p:nvPicPr>
          <p:cNvPr id="7" name="Imagem 6">
            <a:extLst>
              <a:ext uri="{FF2B5EF4-FFF2-40B4-BE49-F238E27FC236}">
                <a16:creationId xmlns:a16="http://schemas.microsoft.com/office/drawing/2014/main" id="{B73D359E-B527-4272-910F-3A301296CF90}"/>
              </a:ext>
            </a:extLst>
          </p:cNvPr>
          <p:cNvPicPr>
            <a:picLocks noChangeAspect="1"/>
          </p:cNvPicPr>
          <p:nvPr/>
        </p:nvPicPr>
        <p:blipFill>
          <a:blip r:embed="rId3"/>
          <a:stretch>
            <a:fillRect/>
          </a:stretch>
        </p:blipFill>
        <p:spPr>
          <a:xfrm>
            <a:off x="584199" y="5747470"/>
            <a:ext cx="6897063" cy="409632"/>
          </a:xfrm>
          <a:prstGeom prst="rect">
            <a:avLst/>
          </a:prstGeom>
        </p:spPr>
      </p:pic>
    </p:spTree>
    <p:extLst>
      <p:ext uri="{BB962C8B-B14F-4D97-AF65-F5344CB8AC3E}">
        <p14:creationId xmlns:p14="http://schemas.microsoft.com/office/powerpoint/2010/main" val="32159369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5D0868-DE6B-FF0A-FA23-4C93AC827362}"/>
              </a:ext>
            </a:extLst>
          </p:cNvPr>
          <p:cNvSpPr>
            <a:spLocks noGrp="1"/>
          </p:cNvSpPr>
          <p:nvPr>
            <p:ph type="title"/>
          </p:nvPr>
        </p:nvSpPr>
        <p:spPr>
          <a:xfrm>
            <a:off x="569911" y="3384610"/>
            <a:ext cx="8193024" cy="615553"/>
          </a:xfrm>
        </p:spPr>
        <p:txBody>
          <a:bodyPr/>
          <a:lstStyle/>
          <a:p>
            <a:r>
              <a:rPr lang="en-US"/>
              <a:t>So, what behavior should I test?</a:t>
            </a:r>
          </a:p>
        </p:txBody>
      </p:sp>
    </p:spTree>
    <p:extLst>
      <p:ext uri="{BB962C8B-B14F-4D97-AF65-F5344CB8AC3E}">
        <p14:creationId xmlns:p14="http://schemas.microsoft.com/office/powerpoint/2010/main" val="131626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7A824489-C25E-A607-176E-9D8F5B2A1D86}"/>
              </a:ext>
            </a:extLst>
          </p:cNvPr>
          <p:cNvSpPr>
            <a:spLocks noGrp="1"/>
          </p:cNvSpPr>
          <p:nvPr>
            <p:ph type="title"/>
          </p:nvPr>
        </p:nvSpPr>
        <p:spPr/>
        <p:txBody>
          <a:bodyPr/>
          <a:lstStyle/>
          <a:p>
            <a:r>
              <a:rPr lang="en-US"/>
              <a:t>It depends…</a:t>
            </a:r>
          </a:p>
        </p:txBody>
      </p:sp>
      <p:sp>
        <p:nvSpPr>
          <p:cNvPr id="7" name="Espaço Reservado para Texto 6">
            <a:extLst>
              <a:ext uri="{FF2B5EF4-FFF2-40B4-BE49-F238E27FC236}">
                <a16:creationId xmlns:a16="http://schemas.microsoft.com/office/drawing/2014/main" id="{A9A34130-1068-6061-12F0-0E7C870013E8}"/>
              </a:ext>
            </a:extLst>
          </p:cNvPr>
          <p:cNvSpPr>
            <a:spLocks noGrp="1"/>
          </p:cNvSpPr>
          <p:nvPr>
            <p:ph type="body" sz="quarter" idx="12"/>
          </p:nvPr>
        </p:nvSpPr>
        <p:spPr>
          <a:xfrm>
            <a:off x="584198" y="1589670"/>
            <a:ext cx="11274721" cy="4340227"/>
          </a:xfrm>
        </p:spPr>
        <p:txBody>
          <a:bodyPr/>
          <a:lstStyle/>
          <a:p>
            <a:pPr marL="0" indent="0">
              <a:buNone/>
            </a:pPr>
            <a:r>
              <a:rPr lang="en-US"/>
              <a:t>Unit Testing are not a totally exact science.</a:t>
            </a:r>
          </a:p>
          <a:p>
            <a:pPr marL="0" indent="0">
              <a:buNone/>
            </a:pPr>
            <a:endParaRPr lang="en-US"/>
          </a:p>
          <a:p>
            <a:pPr marL="0" indent="0">
              <a:buNone/>
            </a:pPr>
            <a:r>
              <a:rPr lang="en-US"/>
              <a:t>In a perfect world, you would need to test every combination possible, but in the real world with limited time, we should focus on what really matters.</a:t>
            </a:r>
          </a:p>
        </p:txBody>
      </p:sp>
    </p:spTree>
    <p:extLst>
      <p:ext uri="{BB962C8B-B14F-4D97-AF65-F5344CB8AC3E}">
        <p14:creationId xmlns:p14="http://schemas.microsoft.com/office/powerpoint/2010/main" val="20563544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0B8EB7-ED49-1C3C-413C-4BA03F14D034}"/>
              </a:ext>
            </a:extLst>
          </p:cNvPr>
          <p:cNvSpPr>
            <a:spLocks noGrp="1"/>
          </p:cNvSpPr>
          <p:nvPr>
            <p:ph type="title"/>
          </p:nvPr>
        </p:nvSpPr>
        <p:spPr/>
        <p:txBody>
          <a:bodyPr/>
          <a:lstStyle/>
          <a:p>
            <a:r>
              <a:rPr lang="en-US"/>
              <a:t>How we divide test cases</a:t>
            </a:r>
          </a:p>
        </p:txBody>
      </p:sp>
      <p:sp>
        <p:nvSpPr>
          <p:cNvPr id="3" name="Espaço Reservado para Texto 2">
            <a:extLst>
              <a:ext uri="{FF2B5EF4-FFF2-40B4-BE49-F238E27FC236}">
                <a16:creationId xmlns:a16="http://schemas.microsoft.com/office/drawing/2014/main" id="{B4869042-AB3D-D647-79F3-23C37F7D3A87}"/>
              </a:ext>
            </a:extLst>
          </p:cNvPr>
          <p:cNvSpPr>
            <a:spLocks noGrp="1"/>
          </p:cNvSpPr>
          <p:nvPr>
            <p:ph type="body" sz="quarter" idx="12"/>
          </p:nvPr>
        </p:nvSpPr>
        <p:spPr>
          <a:xfrm>
            <a:off x="584199" y="1206371"/>
            <a:ext cx="10680832" cy="875742"/>
          </a:xfrm>
        </p:spPr>
        <p:txBody>
          <a:bodyPr/>
          <a:lstStyle/>
          <a:p>
            <a:pPr marL="0" indent="0">
              <a:buNone/>
            </a:pPr>
            <a:r>
              <a:rPr lang="en-US"/>
              <a:t>We can divide test cases in the following buckets</a:t>
            </a:r>
          </a:p>
        </p:txBody>
      </p:sp>
      <p:sp>
        <p:nvSpPr>
          <p:cNvPr id="4" name="Elipse 3">
            <a:extLst>
              <a:ext uri="{FF2B5EF4-FFF2-40B4-BE49-F238E27FC236}">
                <a16:creationId xmlns:a16="http://schemas.microsoft.com/office/drawing/2014/main" id="{9585A2C8-E237-1102-3B81-56368ACE3963}"/>
              </a:ext>
            </a:extLst>
          </p:cNvPr>
          <p:cNvSpPr/>
          <p:nvPr/>
        </p:nvSpPr>
        <p:spPr bwMode="auto">
          <a:xfrm>
            <a:off x="659614" y="2395493"/>
            <a:ext cx="2356964" cy="235696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Common Cases</a:t>
            </a:r>
          </a:p>
        </p:txBody>
      </p:sp>
      <p:sp>
        <p:nvSpPr>
          <p:cNvPr id="5" name="CaixaDeTexto 4">
            <a:extLst>
              <a:ext uri="{FF2B5EF4-FFF2-40B4-BE49-F238E27FC236}">
                <a16:creationId xmlns:a16="http://schemas.microsoft.com/office/drawing/2014/main" id="{A99D14FA-C929-5B32-4EBB-39CA0179E8DA}"/>
              </a:ext>
            </a:extLst>
          </p:cNvPr>
          <p:cNvSpPr txBox="1"/>
          <p:nvPr/>
        </p:nvSpPr>
        <p:spPr>
          <a:xfrm>
            <a:off x="584199" y="5065837"/>
            <a:ext cx="2790334" cy="984885"/>
          </a:xfrm>
          <a:prstGeom prst="rect">
            <a:avLst/>
          </a:prstGeom>
          <a:noFill/>
        </p:spPr>
        <p:txBody>
          <a:bodyPr wrap="square" lIns="0" tIns="0" rIns="0" bIns="0" rtlCol="0">
            <a:spAutoFit/>
          </a:bodyPr>
          <a:lstStyle/>
          <a:p>
            <a:r>
              <a:rPr lang="en-US" sz="1600"/>
              <a:t>These are the </a:t>
            </a:r>
            <a:r>
              <a:rPr lang="en-US" sz="1600" b="1"/>
              <a:t>typical inputs</a:t>
            </a:r>
            <a:r>
              <a:rPr lang="en-US" sz="1600"/>
              <a:t> your function or module is expected to handle regularly.</a:t>
            </a:r>
          </a:p>
          <a:p>
            <a:pPr algn="l"/>
            <a:endParaRPr lang="en-US" sz="1600"/>
          </a:p>
        </p:txBody>
      </p:sp>
      <p:sp>
        <p:nvSpPr>
          <p:cNvPr id="6" name="Elipse 5">
            <a:extLst>
              <a:ext uri="{FF2B5EF4-FFF2-40B4-BE49-F238E27FC236}">
                <a16:creationId xmlns:a16="http://schemas.microsoft.com/office/drawing/2014/main" id="{276C35F8-4BCA-FBE6-7426-ACAF68DF4968}"/>
              </a:ext>
            </a:extLst>
          </p:cNvPr>
          <p:cNvSpPr/>
          <p:nvPr/>
        </p:nvSpPr>
        <p:spPr bwMode="auto">
          <a:xfrm>
            <a:off x="4783841" y="2395493"/>
            <a:ext cx="2356964" cy="235696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Middle Cases</a:t>
            </a:r>
          </a:p>
        </p:txBody>
      </p:sp>
      <p:sp>
        <p:nvSpPr>
          <p:cNvPr id="7" name="Elipse 6">
            <a:extLst>
              <a:ext uri="{FF2B5EF4-FFF2-40B4-BE49-F238E27FC236}">
                <a16:creationId xmlns:a16="http://schemas.microsoft.com/office/drawing/2014/main" id="{F25F8606-2594-9443-EB7E-32808BE6742F}"/>
              </a:ext>
            </a:extLst>
          </p:cNvPr>
          <p:cNvSpPr/>
          <p:nvPr/>
        </p:nvSpPr>
        <p:spPr bwMode="auto">
          <a:xfrm>
            <a:off x="8908067" y="2395493"/>
            <a:ext cx="2356964" cy="235696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Edge Cases</a:t>
            </a:r>
          </a:p>
        </p:txBody>
      </p:sp>
      <p:sp>
        <p:nvSpPr>
          <p:cNvPr id="8" name="CaixaDeTexto 7">
            <a:extLst>
              <a:ext uri="{FF2B5EF4-FFF2-40B4-BE49-F238E27FC236}">
                <a16:creationId xmlns:a16="http://schemas.microsoft.com/office/drawing/2014/main" id="{CFC1FFFB-7BD7-1F59-0CAA-D9E055929486}"/>
              </a:ext>
            </a:extLst>
          </p:cNvPr>
          <p:cNvSpPr txBox="1"/>
          <p:nvPr/>
        </p:nvSpPr>
        <p:spPr>
          <a:xfrm>
            <a:off x="4684774" y="5065836"/>
            <a:ext cx="2790334" cy="1477328"/>
          </a:xfrm>
          <a:prstGeom prst="rect">
            <a:avLst/>
          </a:prstGeom>
          <a:noFill/>
        </p:spPr>
        <p:txBody>
          <a:bodyPr wrap="square" lIns="0" tIns="0" rIns="0" bIns="0" rtlCol="0">
            <a:spAutoFit/>
          </a:bodyPr>
          <a:lstStyle/>
          <a:p>
            <a:r>
              <a:rPr lang="en-US" sz="1600"/>
              <a:t>These are </a:t>
            </a:r>
            <a:r>
              <a:rPr lang="en-US" sz="1600" b="1"/>
              <a:t>less typical but still valid</a:t>
            </a:r>
            <a:r>
              <a:rPr lang="en-US" sz="1600"/>
              <a:t> inputs—often used to test how your code handles moderately complex or borderline scenarios.</a:t>
            </a:r>
          </a:p>
          <a:p>
            <a:pPr algn="l"/>
            <a:endParaRPr lang="en-US" sz="1600"/>
          </a:p>
        </p:txBody>
      </p:sp>
      <p:sp>
        <p:nvSpPr>
          <p:cNvPr id="9" name="CaixaDeTexto 8">
            <a:extLst>
              <a:ext uri="{FF2B5EF4-FFF2-40B4-BE49-F238E27FC236}">
                <a16:creationId xmlns:a16="http://schemas.microsoft.com/office/drawing/2014/main" id="{3B9CCB77-E234-574A-2372-AD06E9910074}"/>
              </a:ext>
            </a:extLst>
          </p:cNvPr>
          <p:cNvSpPr txBox="1"/>
          <p:nvPr/>
        </p:nvSpPr>
        <p:spPr>
          <a:xfrm>
            <a:off x="8908067" y="5065835"/>
            <a:ext cx="2790334" cy="1086451"/>
          </a:xfrm>
          <a:prstGeom prst="rect">
            <a:avLst/>
          </a:prstGeom>
          <a:noFill/>
        </p:spPr>
        <p:txBody>
          <a:bodyPr wrap="square" lIns="0" tIns="0" rIns="0" bIns="0" rtlCol="0">
            <a:spAutoFit/>
          </a:bodyPr>
          <a:lstStyle/>
          <a:p>
            <a:r>
              <a:rPr lang="en-US"/>
              <a:t>Involves a problem or situation that occurs only outside of normal operating parameters</a:t>
            </a:r>
            <a:endParaRPr lang="en-US" sz="1600"/>
          </a:p>
        </p:txBody>
      </p:sp>
    </p:spTree>
    <p:extLst>
      <p:ext uri="{BB962C8B-B14F-4D97-AF65-F5344CB8AC3E}">
        <p14:creationId xmlns:p14="http://schemas.microsoft.com/office/powerpoint/2010/main" val="20112962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A4686-0D8E-14EF-7300-2CFD9543C7B3}"/>
              </a:ext>
            </a:extLst>
          </p:cNvPr>
          <p:cNvSpPr>
            <a:spLocks noGrp="1"/>
          </p:cNvSpPr>
          <p:nvPr>
            <p:ph type="title"/>
          </p:nvPr>
        </p:nvSpPr>
        <p:spPr/>
        <p:txBody>
          <a:bodyPr/>
          <a:lstStyle/>
          <a:p>
            <a:r>
              <a:rPr lang="en-US"/>
              <a:t>Common, Middle and Edge Cases</a:t>
            </a:r>
          </a:p>
        </p:txBody>
      </p:sp>
      <p:sp>
        <p:nvSpPr>
          <p:cNvPr id="3" name="Espaço Reservado para Texto 2">
            <a:extLst>
              <a:ext uri="{FF2B5EF4-FFF2-40B4-BE49-F238E27FC236}">
                <a16:creationId xmlns:a16="http://schemas.microsoft.com/office/drawing/2014/main" id="{ED42824D-C8AF-59A7-B1F5-C1BD679C28FA}"/>
              </a:ext>
            </a:extLst>
          </p:cNvPr>
          <p:cNvSpPr>
            <a:spLocks noGrp="1"/>
          </p:cNvSpPr>
          <p:nvPr>
            <p:ph type="body" sz="quarter" idx="12"/>
          </p:nvPr>
        </p:nvSpPr>
        <p:spPr>
          <a:xfrm>
            <a:off x="584198" y="1589670"/>
            <a:ext cx="10737393" cy="646908"/>
          </a:xfrm>
        </p:spPr>
        <p:txBody>
          <a:bodyPr/>
          <a:lstStyle/>
          <a:p>
            <a:pPr marL="0" indent="0">
              <a:buNone/>
            </a:pPr>
            <a:r>
              <a:rPr lang="en-US"/>
              <a:t>To showcase those buckets, let’s look at this code</a:t>
            </a:r>
          </a:p>
        </p:txBody>
      </p:sp>
      <p:pic>
        <p:nvPicPr>
          <p:cNvPr id="5" name="Imagem 4">
            <a:extLst>
              <a:ext uri="{FF2B5EF4-FFF2-40B4-BE49-F238E27FC236}">
                <a16:creationId xmlns:a16="http://schemas.microsoft.com/office/drawing/2014/main" id="{537AE977-E7C4-7296-13BC-925A13F9DF60}"/>
              </a:ext>
            </a:extLst>
          </p:cNvPr>
          <p:cNvPicPr>
            <a:picLocks noChangeAspect="1"/>
          </p:cNvPicPr>
          <p:nvPr/>
        </p:nvPicPr>
        <p:blipFill>
          <a:blip r:embed="rId2"/>
          <a:stretch>
            <a:fillRect/>
          </a:stretch>
        </p:blipFill>
        <p:spPr>
          <a:xfrm>
            <a:off x="2285257" y="2899166"/>
            <a:ext cx="7335274" cy="3077004"/>
          </a:xfrm>
          <a:prstGeom prst="rect">
            <a:avLst/>
          </a:prstGeom>
        </p:spPr>
      </p:pic>
    </p:spTree>
    <p:extLst>
      <p:ext uri="{BB962C8B-B14F-4D97-AF65-F5344CB8AC3E}">
        <p14:creationId xmlns:p14="http://schemas.microsoft.com/office/powerpoint/2010/main" val="14854145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26C1-3E77-CA29-9991-A8CA768FDDC7}"/>
              </a:ext>
            </a:extLst>
          </p:cNvPr>
          <p:cNvSpPr>
            <a:spLocks noGrp="1"/>
          </p:cNvSpPr>
          <p:nvPr>
            <p:ph type="title"/>
          </p:nvPr>
        </p:nvSpPr>
        <p:spPr/>
        <p:txBody>
          <a:bodyPr/>
          <a:lstStyle/>
          <a:p>
            <a:r>
              <a:rPr lang="en-US"/>
              <a:t>I understood the issues, how can I have a Software with zero errors?</a:t>
            </a:r>
          </a:p>
        </p:txBody>
      </p:sp>
      <p:sp>
        <p:nvSpPr>
          <p:cNvPr id="4" name="Rectangle: Rounded Corners 3">
            <a:extLst>
              <a:ext uri="{FF2B5EF4-FFF2-40B4-BE49-F238E27FC236}">
                <a16:creationId xmlns:a16="http://schemas.microsoft.com/office/drawing/2014/main" id="{9F465162-82C1-FBB9-419B-E9BD756820CD}"/>
              </a:ext>
            </a:extLst>
          </p:cNvPr>
          <p:cNvSpPr/>
          <p:nvPr/>
        </p:nvSpPr>
        <p:spPr>
          <a:xfrm>
            <a:off x="4415118" y="2969558"/>
            <a:ext cx="3357282" cy="914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You don't</a:t>
            </a:r>
          </a:p>
        </p:txBody>
      </p:sp>
      <p:sp>
        <p:nvSpPr>
          <p:cNvPr id="3" name="Rectangle: Rounded Corners 3">
            <a:extLst>
              <a:ext uri="{FF2B5EF4-FFF2-40B4-BE49-F238E27FC236}">
                <a16:creationId xmlns:a16="http://schemas.microsoft.com/office/drawing/2014/main" id="{9DE0F49E-6B2D-96B8-194D-C022AA91C110}"/>
              </a:ext>
            </a:extLst>
          </p:cNvPr>
          <p:cNvSpPr/>
          <p:nvPr/>
        </p:nvSpPr>
        <p:spPr>
          <a:xfrm>
            <a:off x="4415118" y="4206040"/>
            <a:ext cx="3357282" cy="9144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But you can reduce its impact</a:t>
            </a:r>
          </a:p>
        </p:txBody>
      </p:sp>
    </p:spTree>
    <p:extLst>
      <p:ext uri="{BB962C8B-B14F-4D97-AF65-F5344CB8AC3E}">
        <p14:creationId xmlns:p14="http://schemas.microsoft.com/office/powerpoint/2010/main" val="5672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E72E5-00D6-F4E8-AA16-EC3746DDA3C0}"/>
              </a:ext>
            </a:extLst>
          </p:cNvPr>
          <p:cNvSpPr>
            <a:spLocks noGrp="1"/>
          </p:cNvSpPr>
          <p:nvPr>
            <p:ph type="title"/>
          </p:nvPr>
        </p:nvSpPr>
        <p:spPr/>
        <p:txBody>
          <a:bodyPr/>
          <a:lstStyle/>
          <a:p>
            <a:r>
              <a:rPr lang="en-US"/>
              <a:t>Common Cases</a:t>
            </a:r>
          </a:p>
        </p:txBody>
      </p:sp>
      <p:sp>
        <p:nvSpPr>
          <p:cNvPr id="3" name="Espaço Reservado para Texto 2">
            <a:extLst>
              <a:ext uri="{FF2B5EF4-FFF2-40B4-BE49-F238E27FC236}">
                <a16:creationId xmlns:a16="http://schemas.microsoft.com/office/drawing/2014/main" id="{E28D4CFF-1303-D9F8-5C5F-7425640E9EB0}"/>
              </a:ext>
            </a:extLst>
          </p:cNvPr>
          <p:cNvSpPr>
            <a:spLocks noGrp="1"/>
          </p:cNvSpPr>
          <p:nvPr>
            <p:ph type="body" sz="quarter" idx="12"/>
          </p:nvPr>
        </p:nvSpPr>
        <p:spPr>
          <a:xfrm>
            <a:off x="588262" y="1288012"/>
            <a:ext cx="11327218" cy="1385572"/>
          </a:xfrm>
        </p:spPr>
        <p:txBody>
          <a:bodyPr/>
          <a:lstStyle/>
          <a:p>
            <a:pPr marL="0" indent="0">
              <a:buNone/>
            </a:pPr>
            <a:r>
              <a:rPr lang="en-US"/>
              <a:t>A common test case we could</a:t>
            </a:r>
            <a:r>
              <a:rPr lang="en-US" b="1"/>
              <a:t> </a:t>
            </a:r>
            <a:r>
              <a:rPr lang="en-US"/>
              <a:t>have is to check the happy path, making sure that the most common scenario is validated</a:t>
            </a:r>
          </a:p>
        </p:txBody>
      </p:sp>
      <p:pic>
        <p:nvPicPr>
          <p:cNvPr id="7" name="Imagem 6">
            <a:extLst>
              <a:ext uri="{FF2B5EF4-FFF2-40B4-BE49-F238E27FC236}">
                <a16:creationId xmlns:a16="http://schemas.microsoft.com/office/drawing/2014/main" id="{7E0862D2-306B-104E-19D3-E4E6B14BBC27}"/>
              </a:ext>
            </a:extLst>
          </p:cNvPr>
          <p:cNvPicPr>
            <a:picLocks noChangeAspect="1"/>
          </p:cNvPicPr>
          <p:nvPr/>
        </p:nvPicPr>
        <p:blipFill>
          <a:blip r:embed="rId2"/>
          <a:stretch>
            <a:fillRect/>
          </a:stretch>
        </p:blipFill>
        <p:spPr>
          <a:xfrm>
            <a:off x="2461705" y="2880465"/>
            <a:ext cx="7268589" cy="2419688"/>
          </a:xfrm>
          <a:prstGeom prst="rect">
            <a:avLst/>
          </a:prstGeom>
        </p:spPr>
      </p:pic>
    </p:spTree>
    <p:extLst>
      <p:ext uri="{BB962C8B-B14F-4D97-AF65-F5344CB8AC3E}">
        <p14:creationId xmlns:p14="http://schemas.microsoft.com/office/powerpoint/2010/main" val="25393400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8868-2B1F-1DDA-E6E4-3AEB195661B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633845B-604A-844E-27E8-B6446D5A1BC3}"/>
              </a:ext>
            </a:extLst>
          </p:cNvPr>
          <p:cNvSpPr>
            <a:spLocks noGrp="1"/>
          </p:cNvSpPr>
          <p:nvPr>
            <p:ph type="title"/>
          </p:nvPr>
        </p:nvSpPr>
        <p:spPr/>
        <p:txBody>
          <a:bodyPr/>
          <a:lstStyle/>
          <a:p>
            <a:r>
              <a:rPr lang="en-US"/>
              <a:t>Edge Cases</a:t>
            </a:r>
          </a:p>
        </p:txBody>
      </p:sp>
      <p:sp>
        <p:nvSpPr>
          <p:cNvPr id="3" name="Espaço Reservado para Texto 2">
            <a:extLst>
              <a:ext uri="{FF2B5EF4-FFF2-40B4-BE49-F238E27FC236}">
                <a16:creationId xmlns:a16="http://schemas.microsoft.com/office/drawing/2014/main" id="{4C20C4D5-76BF-D948-24C6-FB6334534F58}"/>
              </a:ext>
            </a:extLst>
          </p:cNvPr>
          <p:cNvSpPr>
            <a:spLocks noGrp="1"/>
          </p:cNvSpPr>
          <p:nvPr>
            <p:ph type="body" sz="quarter" idx="12"/>
          </p:nvPr>
        </p:nvSpPr>
        <p:spPr>
          <a:xfrm>
            <a:off x="588262" y="1288012"/>
            <a:ext cx="11327218" cy="2147191"/>
          </a:xfrm>
        </p:spPr>
        <p:txBody>
          <a:bodyPr/>
          <a:lstStyle/>
          <a:p>
            <a:pPr marL="0" indent="0">
              <a:buNone/>
            </a:pPr>
            <a:r>
              <a:rPr lang="en-US" sz="2400">
                <a:solidFill>
                  <a:srgbClr val="FFFFFF"/>
                </a:solidFill>
                <a:effectLst/>
                <a:latin typeface="Segoe UI" panose="020B0502040204020203" pitchFamily="34" charset="0"/>
              </a:rPr>
              <a:t>Whenever we move away from the typical situation, it results in an edge case.</a:t>
            </a:r>
          </a:p>
          <a:p>
            <a:pPr marL="0" indent="0">
              <a:buNone/>
            </a:pPr>
            <a:endParaRPr lang="en-US" sz="2400">
              <a:solidFill>
                <a:srgbClr val="FFFFFF"/>
              </a:solidFill>
              <a:latin typeface="Segoe UI" panose="020B0502040204020203" pitchFamily="34" charset="0"/>
            </a:endParaRPr>
          </a:p>
          <a:p>
            <a:pPr marL="0" indent="0">
              <a:buNone/>
            </a:pPr>
            <a:r>
              <a:rPr lang="en-US" sz="2400">
                <a:solidFill>
                  <a:srgbClr val="FFFFFF"/>
                </a:solidFill>
                <a:effectLst/>
                <a:latin typeface="Segoe UI" panose="020B0502040204020203" pitchFamily="34" charset="0"/>
              </a:rPr>
              <a:t>In this example, an edge case might occur when the </a:t>
            </a:r>
            <a:r>
              <a:rPr lang="en-US" sz="2400" err="1">
                <a:solidFill>
                  <a:srgbClr val="FFFFFF"/>
                </a:solidFill>
                <a:effectLst/>
                <a:latin typeface="Segoe UI" panose="020B0502040204020203" pitchFamily="34" charset="0"/>
              </a:rPr>
              <a:t>userId</a:t>
            </a:r>
            <a:r>
              <a:rPr lang="en-US" sz="2400">
                <a:solidFill>
                  <a:srgbClr val="FFFFFF"/>
                </a:solidFill>
                <a:effectLst/>
                <a:latin typeface="Segoe UI" panose="020B0502040204020203" pitchFamily="34" charset="0"/>
              </a:rPr>
              <a:t> is invalid, and in such a situation, an exception should be thrown and tested for.</a:t>
            </a:r>
            <a:endParaRPr lang="en-US" sz="2400"/>
          </a:p>
        </p:txBody>
      </p:sp>
      <p:pic>
        <p:nvPicPr>
          <p:cNvPr id="5" name="Imagem 4">
            <a:extLst>
              <a:ext uri="{FF2B5EF4-FFF2-40B4-BE49-F238E27FC236}">
                <a16:creationId xmlns:a16="http://schemas.microsoft.com/office/drawing/2014/main" id="{300D326A-D959-51CD-F217-9030557E7CC1}"/>
              </a:ext>
            </a:extLst>
          </p:cNvPr>
          <p:cNvPicPr>
            <a:picLocks noChangeAspect="1"/>
          </p:cNvPicPr>
          <p:nvPr/>
        </p:nvPicPr>
        <p:blipFill>
          <a:blip r:embed="rId2"/>
          <a:stretch>
            <a:fillRect/>
          </a:stretch>
        </p:blipFill>
        <p:spPr>
          <a:xfrm>
            <a:off x="2542679" y="3555790"/>
            <a:ext cx="7106642" cy="2905530"/>
          </a:xfrm>
          <a:prstGeom prst="rect">
            <a:avLst/>
          </a:prstGeom>
        </p:spPr>
      </p:pic>
    </p:spTree>
    <p:extLst>
      <p:ext uri="{BB962C8B-B14F-4D97-AF65-F5344CB8AC3E}">
        <p14:creationId xmlns:p14="http://schemas.microsoft.com/office/powerpoint/2010/main" val="146288278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3FA6E-719E-1C69-672D-06B72A28BC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F7BBF49-DB2B-914E-46AD-AC20C577D66C}"/>
              </a:ext>
            </a:extLst>
          </p:cNvPr>
          <p:cNvSpPr>
            <a:spLocks noGrp="1"/>
          </p:cNvSpPr>
          <p:nvPr>
            <p:ph type="title"/>
          </p:nvPr>
        </p:nvSpPr>
        <p:spPr/>
        <p:txBody>
          <a:bodyPr/>
          <a:lstStyle/>
          <a:p>
            <a:r>
              <a:rPr lang="en-US"/>
              <a:t>Middle Cases</a:t>
            </a:r>
          </a:p>
        </p:txBody>
      </p:sp>
      <p:sp>
        <p:nvSpPr>
          <p:cNvPr id="3" name="Espaço Reservado para Texto 2">
            <a:extLst>
              <a:ext uri="{FF2B5EF4-FFF2-40B4-BE49-F238E27FC236}">
                <a16:creationId xmlns:a16="http://schemas.microsoft.com/office/drawing/2014/main" id="{88581A6E-A968-D5DF-9773-02219A4091E7}"/>
              </a:ext>
            </a:extLst>
          </p:cNvPr>
          <p:cNvSpPr>
            <a:spLocks noGrp="1"/>
          </p:cNvSpPr>
          <p:nvPr>
            <p:ph type="body" sz="quarter" idx="12"/>
          </p:nvPr>
        </p:nvSpPr>
        <p:spPr>
          <a:xfrm>
            <a:off x="588262" y="1288012"/>
            <a:ext cx="11327218" cy="4097660"/>
          </a:xfrm>
        </p:spPr>
        <p:txBody>
          <a:bodyPr/>
          <a:lstStyle/>
          <a:p>
            <a:pPr marL="0" indent="0">
              <a:buNone/>
            </a:pPr>
            <a:r>
              <a:rPr lang="en-US" sz="2000">
                <a:solidFill>
                  <a:srgbClr val="FFFFFF"/>
                </a:solidFill>
                <a:effectLst/>
              </a:rPr>
              <a:t>Middle cases are where the unit tests stop being an exact science.</a:t>
            </a:r>
          </a:p>
          <a:p>
            <a:pPr marL="0" indent="0">
              <a:buNone/>
            </a:pPr>
            <a:endParaRPr lang="en-US" sz="2000">
              <a:solidFill>
                <a:srgbClr val="FFFFFF"/>
              </a:solidFill>
            </a:endParaRPr>
          </a:p>
          <a:p>
            <a:pPr marL="0" indent="0">
              <a:buNone/>
            </a:pPr>
            <a:r>
              <a:rPr lang="en-US" sz="2000">
                <a:solidFill>
                  <a:srgbClr val="FFFFFF"/>
                </a:solidFill>
              </a:rPr>
              <a:t>I could have the following additional test cases to cover, like</a:t>
            </a:r>
          </a:p>
          <a:p>
            <a:r>
              <a:rPr lang="en-US" sz="2000"/>
              <a:t>Different valid </a:t>
            </a:r>
            <a:r>
              <a:rPr lang="en-US" sz="2000" err="1"/>
              <a:t>userId</a:t>
            </a:r>
            <a:r>
              <a:rPr lang="en-US" sz="2000"/>
              <a:t> formats (email-like, alphanumeric, with special characters)</a:t>
            </a:r>
          </a:p>
          <a:p>
            <a:r>
              <a:rPr lang="en-US" sz="2000"/>
              <a:t>Various valid quantity values (1, 10, 100, 999)</a:t>
            </a:r>
          </a:p>
          <a:p>
            <a:r>
              <a:rPr lang="en-US" sz="2000"/>
              <a:t>Different valid price ranges (small decimals like 0.01, large amounts like 9999.99)</a:t>
            </a:r>
          </a:p>
          <a:p>
            <a:r>
              <a:rPr lang="en-US" sz="2000"/>
              <a:t>Different valid </a:t>
            </a:r>
            <a:r>
              <a:rPr lang="en-US" sz="2000" err="1"/>
              <a:t>productId</a:t>
            </a:r>
            <a:r>
              <a:rPr lang="en-US" sz="2000"/>
              <a:t> values</a:t>
            </a:r>
          </a:p>
          <a:p>
            <a:pPr marL="0" indent="0">
              <a:buNone/>
            </a:pPr>
            <a:endParaRPr lang="en-US" sz="2000"/>
          </a:p>
          <a:p>
            <a:pPr marL="0" indent="0">
              <a:buNone/>
            </a:pPr>
            <a:r>
              <a:rPr lang="en-US" sz="2000"/>
              <a:t>They would be valid, but is worth the time in doing so?</a:t>
            </a:r>
          </a:p>
        </p:txBody>
      </p:sp>
    </p:spTree>
    <p:extLst>
      <p:ext uri="{BB962C8B-B14F-4D97-AF65-F5344CB8AC3E}">
        <p14:creationId xmlns:p14="http://schemas.microsoft.com/office/powerpoint/2010/main" val="415914715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AF6BA8-CAEC-C913-692E-3483B7DFE5DF}"/>
              </a:ext>
            </a:extLst>
          </p:cNvPr>
          <p:cNvSpPr>
            <a:spLocks noGrp="1"/>
          </p:cNvSpPr>
          <p:nvPr>
            <p:ph type="title"/>
          </p:nvPr>
        </p:nvSpPr>
        <p:spPr/>
        <p:txBody>
          <a:bodyPr/>
          <a:lstStyle/>
          <a:p>
            <a:r>
              <a:rPr lang="en-US"/>
              <a:t>So, what behavior should I test</a:t>
            </a:r>
          </a:p>
        </p:txBody>
      </p:sp>
      <p:sp>
        <p:nvSpPr>
          <p:cNvPr id="3" name="Espaço Reservado para Texto 2">
            <a:extLst>
              <a:ext uri="{FF2B5EF4-FFF2-40B4-BE49-F238E27FC236}">
                <a16:creationId xmlns:a16="http://schemas.microsoft.com/office/drawing/2014/main" id="{EE27C4C2-EE77-58AC-4154-D7E5FEE28CB7}"/>
              </a:ext>
            </a:extLst>
          </p:cNvPr>
          <p:cNvSpPr>
            <a:spLocks noGrp="1"/>
          </p:cNvSpPr>
          <p:nvPr>
            <p:ph type="body" sz="quarter" idx="12"/>
          </p:nvPr>
        </p:nvSpPr>
        <p:spPr>
          <a:xfrm>
            <a:off x="588262" y="1344573"/>
            <a:ext cx="8193024" cy="485197"/>
          </a:xfrm>
        </p:spPr>
        <p:txBody>
          <a:bodyPr/>
          <a:lstStyle/>
          <a:p>
            <a:pPr marL="0" indent="0">
              <a:buNone/>
            </a:pPr>
            <a:r>
              <a:rPr lang="en-US" sz="2400"/>
              <a:t>So, the rule of thumb could be</a:t>
            </a:r>
          </a:p>
        </p:txBody>
      </p:sp>
      <p:sp>
        <p:nvSpPr>
          <p:cNvPr id="4" name="Retângulo 3">
            <a:extLst>
              <a:ext uri="{FF2B5EF4-FFF2-40B4-BE49-F238E27FC236}">
                <a16:creationId xmlns:a16="http://schemas.microsoft.com/office/drawing/2014/main" id="{8387148B-15B6-93BC-4B21-E33100186B54}"/>
              </a:ext>
            </a:extLst>
          </p:cNvPr>
          <p:cNvSpPr/>
          <p:nvPr/>
        </p:nvSpPr>
        <p:spPr bwMode="auto">
          <a:xfrm>
            <a:off x="588261" y="2514600"/>
            <a:ext cx="2805387"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Common Cases</a:t>
            </a:r>
          </a:p>
        </p:txBody>
      </p:sp>
      <p:sp>
        <p:nvSpPr>
          <p:cNvPr id="5" name="Retângulo 4">
            <a:extLst>
              <a:ext uri="{FF2B5EF4-FFF2-40B4-BE49-F238E27FC236}">
                <a16:creationId xmlns:a16="http://schemas.microsoft.com/office/drawing/2014/main" id="{D4A717B3-85F4-47B9-2063-C7656506E294}"/>
              </a:ext>
            </a:extLst>
          </p:cNvPr>
          <p:cNvSpPr/>
          <p:nvPr/>
        </p:nvSpPr>
        <p:spPr bwMode="auto">
          <a:xfrm>
            <a:off x="7400042" y="2514600"/>
            <a:ext cx="4526436"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MUST have Tests</a:t>
            </a:r>
          </a:p>
        </p:txBody>
      </p:sp>
      <p:cxnSp>
        <p:nvCxnSpPr>
          <p:cNvPr id="7" name="Conector de Seta Reta 6">
            <a:extLst>
              <a:ext uri="{FF2B5EF4-FFF2-40B4-BE49-F238E27FC236}">
                <a16:creationId xmlns:a16="http://schemas.microsoft.com/office/drawing/2014/main" id="{204A39FC-B0A4-E585-9394-55837C5BDA3E}"/>
              </a:ext>
            </a:extLst>
          </p:cNvPr>
          <p:cNvCxnSpPr>
            <a:cxnSpLocks/>
            <a:stCxn id="4" idx="3"/>
            <a:endCxn id="5" idx="1"/>
          </p:cNvCxnSpPr>
          <p:nvPr/>
        </p:nvCxnSpPr>
        <p:spPr>
          <a:xfrm>
            <a:off x="3393648" y="2873997"/>
            <a:ext cx="40063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5EF20306-79AE-1BA6-65B1-59BD8B32BB1A}"/>
              </a:ext>
            </a:extLst>
          </p:cNvPr>
          <p:cNvSpPr/>
          <p:nvPr/>
        </p:nvSpPr>
        <p:spPr bwMode="auto">
          <a:xfrm>
            <a:off x="588259" y="3800250"/>
            <a:ext cx="2805387"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Edge Cases</a:t>
            </a:r>
          </a:p>
        </p:txBody>
      </p:sp>
      <p:sp>
        <p:nvSpPr>
          <p:cNvPr id="9" name="Retângulo 8">
            <a:extLst>
              <a:ext uri="{FF2B5EF4-FFF2-40B4-BE49-F238E27FC236}">
                <a16:creationId xmlns:a16="http://schemas.microsoft.com/office/drawing/2014/main" id="{38558F9E-1548-88F2-295E-E50F7D374D72}"/>
              </a:ext>
            </a:extLst>
          </p:cNvPr>
          <p:cNvSpPr/>
          <p:nvPr/>
        </p:nvSpPr>
        <p:spPr bwMode="auto">
          <a:xfrm>
            <a:off x="7400041" y="3800250"/>
            <a:ext cx="4526435"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MUST have Tests</a:t>
            </a:r>
          </a:p>
        </p:txBody>
      </p:sp>
      <p:cxnSp>
        <p:nvCxnSpPr>
          <p:cNvPr id="11" name="Conector de Seta Reta 10">
            <a:extLst>
              <a:ext uri="{FF2B5EF4-FFF2-40B4-BE49-F238E27FC236}">
                <a16:creationId xmlns:a16="http://schemas.microsoft.com/office/drawing/2014/main" id="{532DD756-1F7A-19FB-F60B-33015DA24B3D}"/>
              </a:ext>
            </a:extLst>
          </p:cNvPr>
          <p:cNvCxnSpPr>
            <a:cxnSpLocks/>
            <a:stCxn id="8" idx="3"/>
            <a:endCxn id="9" idx="1"/>
          </p:cNvCxnSpPr>
          <p:nvPr/>
        </p:nvCxnSpPr>
        <p:spPr>
          <a:xfrm>
            <a:off x="3393646" y="4159647"/>
            <a:ext cx="400639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1E8CA34E-1BEE-8E3C-3EC4-58875423431E}"/>
              </a:ext>
            </a:extLst>
          </p:cNvPr>
          <p:cNvSpPr/>
          <p:nvPr/>
        </p:nvSpPr>
        <p:spPr bwMode="auto">
          <a:xfrm>
            <a:off x="588259" y="5042163"/>
            <a:ext cx="2805387"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Middle Cases</a:t>
            </a:r>
          </a:p>
        </p:txBody>
      </p:sp>
      <p:sp>
        <p:nvSpPr>
          <p:cNvPr id="14" name="Retângulo 13">
            <a:extLst>
              <a:ext uri="{FF2B5EF4-FFF2-40B4-BE49-F238E27FC236}">
                <a16:creationId xmlns:a16="http://schemas.microsoft.com/office/drawing/2014/main" id="{995D3FA1-D5D3-E552-8078-82B37E02141E}"/>
              </a:ext>
            </a:extLst>
          </p:cNvPr>
          <p:cNvSpPr/>
          <p:nvPr/>
        </p:nvSpPr>
        <p:spPr bwMode="auto">
          <a:xfrm>
            <a:off x="7400041" y="5042163"/>
            <a:ext cx="4526433" cy="718794"/>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Valuable, but not mandatory</a:t>
            </a:r>
          </a:p>
        </p:txBody>
      </p:sp>
      <p:cxnSp>
        <p:nvCxnSpPr>
          <p:cNvPr id="16" name="Conector de Seta Reta 15">
            <a:extLst>
              <a:ext uri="{FF2B5EF4-FFF2-40B4-BE49-F238E27FC236}">
                <a16:creationId xmlns:a16="http://schemas.microsoft.com/office/drawing/2014/main" id="{DD73AB7E-A0D1-B684-30B2-662C4EED5AAB}"/>
              </a:ext>
            </a:extLst>
          </p:cNvPr>
          <p:cNvCxnSpPr>
            <a:cxnSpLocks/>
            <a:stCxn id="12" idx="3"/>
            <a:endCxn id="14" idx="1"/>
          </p:cNvCxnSpPr>
          <p:nvPr/>
        </p:nvCxnSpPr>
        <p:spPr>
          <a:xfrm>
            <a:off x="3393646" y="5401560"/>
            <a:ext cx="400639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6432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4425C07-1A34-8EBB-05FC-E025CF2B2C53}"/>
              </a:ext>
            </a:extLst>
          </p:cNvPr>
          <p:cNvSpPr>
            <a:spLocks noGrp="1"/>
          </p:cNvSpPr>
          <p:nvPr>
            <p:ph type="title"/>
          </p:nvPr>
        </p:nvSpPr>
        <p:spPr>
          <a:xfrm>
            <a:off x="569911" y="1893965"/>
            <a:ext cx="8193024" cy="4308872"/>
          </a:xfrm>
        </p:spPr>
        <p:txBody>
          <a:bodyPr/>
          <a:lstStyle/>
          <a:p>
            <a:r>
              <a:rPr lang="en-US"/>
              <a:t>Unit testing requires a lot of study;</a:t>
            </a:r>
            <a:br>
              <a:rPr lang="en-US"/>
            </a:br>
            <a:r>
              <a:rPr lang="en-US"/>
              <a:t>But I need to learn it faster</a:t>
            </a:r>
            <a:br>
              <a:rPr lang="en-US"/>
            </a:br>
            <a:br>
              <a:rPr lang="en-US"/>
            </a:br>
            <a:br>
              <a:rPr lang="en-US"/>
            </a:br>
            <a:r>
              <a:rPr lang="en-US"/>
              <a:t>Unit testing requires a lot of work; </a:t>
            </a:r>
            <a:br>
              <a:rPr lang="en-US"/>
            </a:br>
            <a:r>
              <a:rPr lang="en-US"/>
              <a:t>But I need to delivery my software faster</a:t>
            </a:r>
          </a:p>
        </p:txBody>
      </p:sp>
    </p:spTree>
    <p:extLst>
      <p:ext uri="{BB962C8B-B14F-4D97-AF65-F5344CB8AC3E}">
        <p14:creationId xmlns:p14="http://schemas.microsoft.com/office/powerpoint/2010/main" val="418631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00C36-7A52-B88B-22A0-60C8823E464B}"/>
            </a:ext>
          </a:extLst>
        </p:cNvPr>
        <p:cNvGrpSpPr/>
        <p:nvPr/>
      </p:nvGrpSpPr>
      <p:grpSpPr>
        <a:xfrm>
          <a:off x="0" y="0"/>
          <a:ext cx="0" cy="0"/>
          <a:chOff x="0" y="0"/>
          <a:chExt cx="0" cy="0"/>
        </a:xfrm>
      </p:grpSpPr>
      <p:sp>
        <p:nvSpPr>
          <p:cNvPr id="4" name="Título 3">
            <a:extLst>
              <a:ext uri="{FF2B5EF4-FFF2-40B4-BE49-F238E27FC236}">
                <a16:creationId xmlns:a16="http://schemas.microsoft.com/office/drawing/2014/main" id="{CF3C75A7-0F2A-8E9B-6D23-1FABBE207EFC}"/>
              </a:ext>
            </a:extLst>
          </p:cNvPr>
          <p:cNvSpPr>
            <a:spLocks noGrp="1"/>
          </p:cNvSpPr>
          <p:nvPr>
            <p:ph type="title"/>
          </p:nvPr>
        </p:nvSpPr>
        <p:spPr>
          <a:xfrm>
            <a:off x="569911" y="2769057"/>
            <a:ext cx="5227574" cy="1231106"/>
          </a:xfrm>
        </p:spPr>
        <p:txBody>
          <a:bodyPr wrap="square" anchor="b">
            <a:normAutofit/>
          </a:bodyPr>
          <a:lstStyle/>
          <a:p>
            <a:r>
              <a:rPr lang="en-US" err="1"/>
              <a:t>Github</a:t>
            </a:r>
            <a:r>
              <a:rPr lang="en-US"/>
              <a:t> Copilot to the rescue</a:t>
            </a:r>
          </a:p>
        </p:txBody>
      </p:sp>
      <p:pic>
        <p:nvPicPr>
          <p:cNvPr id="1026" name="Picture 2">
            <a:extLst>
              <a:ext uri="{FF2B5EF4-FFF2-40B4-BE49-F238E27FC236}">
                <a16:creationId xmlns:a16="http://schemas.microsoft.com/office/drawing/2014/main" id="{4EF969F9-7073-FE58-9852-E82D29D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00" r="17166" b="-1"/>
          <a:stretch>
            <a:fillRect/>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05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6200248B-8C6E-3BA4-135C-28DB90BE7A53}"/>
              </a:ext>
            </a:extLst>
          </p:cNvPr>
          <p:cNvSpPr>
            <a:spLocks noGrp="1"/>
          </p:cNvSpPr>
          <p:nvPr>
            <p:ph type="title"/>
          </p:nvPr>
        </p:nvSpPr>
        <p:spPr/>
        <p:txBody>
          <a:bodyPr/>
          <a:lstStyle/>
          <a:p>
            <a:r>
              <a:rPr lang="en-US"/>
              <a:t>What is GitHub Copilot</a:t>
            </a:r>
          </a:p>
        </p:txBody>
      </p:sp>
      <p:sp>
        <p:nvSpPr>
          <p:cNvPr id="11" name="Espaço Reservado para Texto 10">
            <a:extLst>
              <a:ext uri="{FF2B5EF4-FFF2-40B4-BE49-F238E27FC236}">
                <a16:creationId xmlns:a16="http://schemas.microsoft.com/office/drawing/2014/main" id="{4A4ADFBD-DA6A-665E-F8EE-2343EF8B33A0}"/>
              </a:ext>
            </a:extLst>
          </p:cNvPr>
          <p:cNvSpPr>
            <a:spLocks noGrp="1"/>
          </p:cNvSpPr>
          <p:nvPr>
            <p:ph type="body" sz="quarter" idx="12"/>
          </p:nvPr>
        </p:nvSpPr>
        <p:spPr>
          <a:xfrm>
            <a:off x="582043" y="4215827"/>
            <a:ext cx="5056757" cy="1477328"/>
          </a:xfrm>
        </p:spPr>
        <p:txBody>
          <a:bodyPr/>
          <a:lstStyle/>
          <a:p>
            <a:pPr marL="0" indent="0">
              <a:buNone/>
            </a:pPr>
            <a:endParaRPr lang="en-US"/>
          </a:p>
          <a:p>
            <a:pPr marL="0" indent="0">
              <a:buNone/>
            </a:pPr>
            <a:r>
              <a:rPr lang="en-US"/>
              <a:t>GitHub Copilot is your </a:t>
            </a:r>
            <a:r>
              <a:rPr lang="en-US" b="1"/>
              <a:t>AI-powered coding companion</a:t>
            </a:r>
            <a:r>
              <a:rPr lang="en-US"/>
              <a:t>, designed to help developers write code faster and smarter—right inside their favorite IDEs like Visual Studio Code, JetBrains, and </a:t>
            </a:r>
            <a:r>
              <a:rPr lang="en-US" err="1"/>
              <a:t>Neovim</a:t>
            </a:r>
            <a:r>
              <a:rPr lang="en-US"/>
              <a:t>.</a:t>
            </a:r>
          </a:p>
          <a:p>
            <a:endParaRPr lang="en-US"/>
          </a:p>
        </p:txBody>
      </p:sp>
      <p:pic>
        <p:nvPicPr>
          <p:cNvPr id="16" name="Espaço Reservado para Imagem 15" descr="Interface gráfica do usuário&#10;&#10;O conteúdo gerado por IA pode estar incorreto.">
            <a:extLst>
              <a:ext uri="{FF2B5EF4-FFF2-40B4-BE49-F238E27FC236}">
                <a16:creationId xmlns:a16="http://schemas.microsoft.com/office/drawing/2014/main" id="{321D296F-7385-1EE2-E520-9B6737B377EE}"/>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000" r="25000"/>
          <a:stretch>
            <a:fillRect/>
          </a:stretch>
        </p:blipFill>
        <p:spPr/>
      </p:pic>
      <p:sp>
        <p:nvSpPr>
          <p:cNvPr id="17" name="CaixaDeTexto 16">
            <a:extLst>
              <a:ext uri="{FF2B5EF4-FFF2-40B4-BE49-F238E27FC236}">
                <a16:creationId xmlns:a16="http://schemas.microsoft.com/office/drawing/2014/main" id="{D8F45439-FA52-ED50-A36F-BF4110BF8C8C}"/>
              </a:ext>
            </a:extLst>
          </p:cNvPr>
          <p:cNvSpPr txBox="1"/>
          <p:nvPr/>
        </p:nvSpPr>
        <p:spPr>
          <a:xfrm>
            <a:off x="6096000" y="6858000"/>
            <a:ext cx="6096000" cy="138499"/>
          </a:xfrm>
          <a:prstGeom prst="rect">
            <a:avLst/>
          </a:prstGeom>
          <a:noFill/>
        </p:spPr>
        <p:txBody>
          <a:bodyPr wrap="square" lIns="0" tIns="0" rIns="0" bIns="0" rtlCol="0">
            <a:spAutoFit/>
          </a:bodyPr>
          <a:lstStyle/>
          <a:p>
            <a:r>
              <a:rPr lang="en-US" sz="900">
                <a:hlinkClick r:id="rId3" tooltip="https://draco.pe.kr/archives/13866"/>
              </a:rPr>
              <a:t>Esta Foto</a:t>
            </a:r>
            <a:r>
              <a:rPr lang="en-US" sz="900"/>
              <a:t> de Autor Desconhecido está licenciado em </a:t>
            </a:r>
            <a:r>
              <a:rPr lang="en-US" sz="900">
                <a:hlinkClick r:id="rId4" tooltip="https://creativecommons.org/licenses/by/3.0/"/>
              </a:rPr>
              <a:t>CC BY</a:t>
            </a:r>
            <a:endParaRPr lang="en-US" sz="900"/>
          </a:p>
        </p:txBody>
      </p:sp>
    </p:spTree>
    <p:extLst>
      <p:ext uri="{BB962C8B-B14F-4D97-AF65-F5344CB8AC3E}">
        <p14:creationId xmlns:p14="http://schemas.microsoft.com/office/powerpoint/2010/main" val="372648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7C048FFF-9234-538B-D74C-92D87C1C4052}"/>
              </a:ext>
            </a:extLst>
          </p:cNvPr>
          <p:cNvSpPr>
            <a:spLocks noGrp="1"/>
          </p:cNvSpPr>
          <p:nvPr>
            <p:ph type="title"/>
          </p:nvPr>
        </p:nvSpPr>
        <p:spPr/>
        <p:txBody>
          <a:bodyPr/>
          <a:lstStyle/>
          <a:p>
            <a:r>
              <a:rPr lang="en-US"/>
              <a:t>How do I start with GitHub Copilot?</a:t>
            </a:r>
          </a:p>
        </p:txBody>
      </p:sp>
      <p:sp>
        <p:nvSpPr>
          <p:cNvPr id="8" name="Espaço Reservado para Texto 7">
            <a:extLst>
              <a:ext uri="{FF2B5EF4-FFF2-40B4-BE49-F238E27FC236}">
                <a16:creationId xmlns:a16="http://schemas.microsoft.com/office/drawing/2014/main" id="{199A018F-D297-347A-599E-9E5D6D59AEB7}"/>
              </a:ext>
            </a:extLst>
          </p:cNvPr>
          <p:cNvSpPr>
            <a:spLocks noGrp="1"/>
          </p:cNvSpPr>
          <p:nvPr>
            <p:ph type="body" sz="quarter" idx="12"/>
          </p:nvPr>
        </p:nvSpPr>
        <p:spPr>
          <a:xfrm>
            <a:off x="584199" y="1589670"/>
            <a:ext cx="11340708" cy="3601563"/>
          </a:xfrm>
        </p:spPr>
        <p:txBody>
          <a:bodyPr/>
          <a:lstStyle/>
          <a:p>
            <a:pPr marL="0" indent="0">
              <a:buNone/>
            </a:pPr>
            <a:r>
              <a:rPr lang="en-US"/>
              <a:t>All you need is a GitHub account and your IDE of choice.</a:t>
            </a:r>
          </a:p>
          <a:p>
            <a:pPr marL="0" indent="0">
              <a:buNone/>
            </a:pPr>
            <a:endParaRPr lang="en-US"/>
          </a:p>
          <a:p>
            <a:pPr marL="0" indent="0">
              <a:buNone/>
            </a:pPr>
            <a:r>
              <a:rPr lang="en-US"/>
              <a:t>Copilot currently have a free tier for every user to try </a:t>
            </a:r>
          </a:p>
        </p:txBody>
      </p:sp>
    </p:spTree>
    <p:extLst>
      <p:ext uri="{BB962C8B-B14F-4D97-AF65-F5344CB8AC3E}">
        <p14:creationId xmlns:p14="http://schemas.microsoft.com/office/powerpoint/2010/main" val="83336986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9D1D2-0082-CAE7-D71F-891FB9DCF410}"/>
              </a:ext>
            </a:extLst>
          </p:cNvPr>
          <p:cNvSpPr>
            <a:spLocks noGrp="1"/>
          </p:cNvSpPr>
          <p:nvPr>
            <p:ph type="title"/>
          </p:nvPr>
        </p:nvSpPr>
        <p:spPr/>
        <p:txBody>
          <a:bodyPr/>
          <a:lstStyle/>
          <a:p>
            <a:r>
              <a:rPr lang="en-US"/>
              <a:t>Copilot in </a:t>
            </a:r>
            <a:r>
              <a:rPr lang="en-US" err="1"/>
              <a:t>VSCode</a:t>
            </a:r>
            <a:endParaRPr lang="en-US"/>
          </a:p>
        </p:txBody>
      </p:sp>
      <p:sp>
        <p:nvSpPr>
          <p:cNvPr id="3" name="Espaço Reservado para Texto 2">
            <a:extLst>
              <a:ext uri="{FF2B5EF4-FFF2-40B4-BE49-F238E27FC236}">
                <a16:creationId xmlns:a16="http://schemas.microsoft.com/office/drawing/2014/main" id="{240436A7-3C39-C375-00DC-0E808913909D}"/>
              </a:ext>
            </a:extLst>
          </p:cNvPr>
          <p:cNvSpPr>
            <a:spLocks noGrp="1"/>
          </p:cNvSpPr>
          <p:nvPr>
            <p:ph type="body" sz="quarter" idx="12"/>
          </p:nvPr>
        </p:nvSpPr>
        <p:spPr>
          <a:xfrm>
            <a:off x="584198" y="1589670"/>
            <a:ext cx="11519817" cy="1593193"/>
          </a:xfrm>
        </p:spPr>
        <p:txBody>
          <a:bodyPr/>
          <a:lstStyle/>
          <a:p>
            <a:pPr marL="0" indent="0">
              <a:buNone/>
            </a:pPr>
            <a:r>
              <a:rPr lang="en-US" sz="2400"/>
              <a:t>GitHub Copilot is available in many different IDEs as well as a command line interface and also in the GitHub portal. In our case, we will demonstrate on using Copilot with Visual Studio Code.</a:t>
            </a:r>
          </a:p>
        </p:txBody>
      </p:sp>
      <p:pic>
        <p:nvPicPr>
          <p:cNvPr id="5" name="Imagem 4">
            <a:extLst>
              <a:ext uri="{FF2B5EF4-FFF2-40B4-BE49-F238E27FC236}">
                <a16:creationId xmlns:a16="http://schemas.microsoft.com/office/drawing/2014/main" id="{E2D32323-FA3D-2327-157B-EDFCE4FE66C2}"/>
              </a:ext>
            </a:extLst>
          </p:cNvPr>
          <p:cNvPicPr>
            <a:picLocks noChangeAspect="1"/>
          </p:cNvPicPr>
          <p:nvPr/>
        </p:nvPicPr>
        <p:blipFill>
          <a:blip r:embed="rId2"/>
          <a:stretch>
            <a:fillRect/>
          </a:stretch>
        </p:blipFill>
        <p:spPr>
          <a:xfrm>
            <a:off x="6620761" y="4332592"/>
            <a:ext cx="5334744" cy="1448002"/>
          </a:xfrm>
          <a:prstGeom prst="rect">
            <a:avLst/>
          </a:prstGeom>
        </p:spPr>
      </p:pic>
      <p:sp>
        <p:nvSpPr>
          <p:cNvPr id="6" name="Espaço Reservado para Texto 2">
            <a:extLst>
              <a:ext uri="{FF2B5EF4-FFF2-40B4-BE49-F238E27FC236}">
                <a16:creationId xmlns:a16="http://schemas.microsoft.com/office/drawing/2014/main" id="{CDE4D088-7397-1576-B706-CEE22365FF83}"/>
              </a:ext>
            </a:extLst>
          </p:cNvPr>
          <p:cNvSpPr txBox="1">
            <a:spLocks/>
          </p:cNvSpPr>
          <p:nvPr/>
        </p:nvSpPr>
        <p:spPr>
          <a:xfrm>
            <a:off x="584198" y="3429000"/>
            <a:ext cx="5932868" cy="325518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mj-lt"/>
              <a:buNone/>
            </a:pPr>
            <a:r>
              <a:rPr lang="en-US" sz="2400"/>
              <a:t>First, you need to install de GitHub Copilot Extensions.</a:t>
            </a:r>
          </a:p>
          <a:p>
            <a:pPr marL="0" indent="0">
              <a:buFont typeface="+mj-lt"/>
              <a:buNone/>
            </a:pPr>
            <a:endParaRPr lang="en-US" sz="2400"/>
          </a:p>
          <a:p>
            <a:pPr marL="0" indent="0">
              <a:buFont typeface="+mj-lt"/>
              <a:buNone/>
            </a:pPr>
            <a:r>
              <a:rPr lang="en-US" sz="2400"/>
              <a:t>A window asking to login to </a:t>
            </a:r>
            <a:r>
              <a:rPr lang="en-US" sz="2400" err="1"/>
              <a:t>github</a:t>
            </a:r>
            <a:r>
              <a:rPr lang="en-US" sz="2400"/>
              <a:t> should appear, if not you can login using the Copilot Chat window</a:t>
            </a:r>
          </a:p>
        </p:txBody>
      </p:sp>
    </p:spTree>
    <p:extLst>
      <p:ext uri="{BB962C8B-B14F-4D97-AF65-F5344CB8AC3E}">
        <p14:creationId xmlns:p14="http://schemas.microsoft.com/office/powerpoint/2010/main" val="393806983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5E6FC-68DD-5316-00F3-A124E3AFA3E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CAC67AC-37BD-6AD2-ADEA-0ADBD725C938}"/>
              </a:ext>
            </a:extLst>
          </p:cNvPr>
          <p:cNvSpPr>
            <a:spLocks noGrp="1"/>
          </p:cNvSpPr>
          <p:nvPr>
            <p:ph type="title"/>
          </p:nvPr>
        </p:nvSpPr>
        <p:spPr/>
        <p:txBody>
          <a:bodyPr/>
          <a:lstStyle/>
          <a:p>
            <a:r>
              <a:rPr lang="en-US"/>
              <a:t>Ways to use Copilot in Your </a:t>
            </a:r>
            <a:r>
              <a:rPr lang="en-US" err="1"/>
              <a:t>VSCode</a:t>
            </a:r>
            <a:r>
              <a:rPr lang="en-US"/>
              <a:t> - </a:t>
            </a:r>
            <a:r>
              <a:rPr lang="en-US" err="1"/>
              <a:t>Intelisense</a:t>
            </a:r>
            <a:endParaRPr lang="en-US"/>
          </a:p>
        </p:txBody>
      </p:sp>
      <p:sp>
        <p:nvSpPr>
          <p:cNvPr id="3" name="Espaço Reservado para Texto 2">
            <a:extLst>
              <a:ext uri="{FF2B5EF4-FFF2-40B4-BE49-F238E27FC236}">
                <a16:creationId xmlns:a16="http://schemas.microsoft.com/office/drawing/2014/main" id="{29F527F2-E17C-EF0E-6C6C-349AACC48B8D}"/>
              </a:ext>
            </a:extLst>
          </p:cNvPr>
          <p:cNvSpPr>
            <a:spLocks noGrp="1"/>
          </p:cNvSpPr>
          <p:nvPr>
            <p:ph type="body" sz="quarter" idx="12"/>
          </p:nvPr>
        </p:nvSpPr>
        <p:spPr>
          <a:xfrm>
            <a:off x="588262" y="1144257"/>
            <a:ext cx="11519817" cy="779381"/>
          </a:xfrm>
        </p:spPr>
        <p:txBody>
          <a:bodyPr/>
          <a:lstStyle/>
          <a:p>
            <a:pPr marL="0" indent="0">
              <a:buNone/>
            </a:pPr>
            <a:r>
              <a:rPr lang="en-US" sz="1800"/>
              <a:t>Copilot is embedded already in your IntelliSense, as you type in the editor, it will try to infer based on context (all the files open in your editor).</a:t>
            </a:r>
          </a:p>
        </p:txBody>
      </p:sp>
      <p:pic>
        <p:nvPicPr>
          <p:cNvPr id="8" name="Imagem 7">
            <a:extLst>
              <a:ext uri="{FF2B5EF4-FFF2-40B4-BE49-F238E27FC236}">
                <a16:creationId xmlns:a16="http://schemas.microsoft.com/office/drawing/2014/main" id="{4D7A3190-4A5F-766E-270C-1390E76D0083}"/>
              </a:ext>
            </a:extLst>
          </p:cNvPr>
          <p:cNvPicPr>
            <a:picLocks noChangeAspect="1"/>
          </p:cNvPicPr>
          <p:nvPr/>
        </p:nvPicPr>
        <p:blipFill>
          <a:blip r:embed="rId2"/>
          <a:stretch>
            <a:fillRect/>
          </a:stretch>
        </p:blipFill>
        <p:spPr>
          <a:xfrm>
            <a:off x="7334054" y="2032427"/>
            <a:ext cx="4606776" cy="2793145"/>
          </a:xfrm>
          <a:prstGeom prst="rect">
            <a:avLst/>
          </a:prstGeom>
        </p:spPr>
      </p:pic>
      <p:sp>
        <p:nvSpPr>
          <p:cNvPr id="9" name="Espaço Reservado para Texto 2">
            <a:extLst>
              <a:ext uri="{FF2B5EF4-FFF2-40B4-BE49-F238E27FC236}">
                <a16:creationId xmlns:a16="http://schemas.microsoft.com/office/drawing/2014/main" id="{90181EAE-83AC-EA08-CE14-9CB2418AB069}"/>
              </a:ext>
            </a:extLst>
          </p:cNvPr>
          <p:cNvSpPr txBox="1">
            <a:spLocks/>
          </p:cNvSpPr>
          <p:nvPr/>
        </p:nvSpPr>
        <p:spPr>
          <a:xfrm>
            <a:off x="588262" y="2104156"/>
            <a:ext cx="6642097" cy="4518866"/>
          </a:xfrm>
          <a:prstGeom prst="rect">
            <a:avLst/>
          </a:prstGeom>
        </p:spPr>
        <p:txBody>
          <a:bodyPr vert="horz" wrap="square" lIns="0" tIns="0" rIns="0" bIns="0" rtlCol="0">
            <a:spAutoFit/>
          </a:bodyPr>
          <a:lstStyle>
            <a:lvl1pPr marL="514350" marR="0" indent="-514350" algn="l" defTabSz="932742" rtl="0" eaLnBrk="1" fontAlgn="auto" latinLnBrk="0" hangingPunct="1">
              <a:lnSpc>
                <a:spcPct val="150000"/>
              </a:lnSpc>
              <a:spcBef>
                <a:spcPts val="0"/>
              </a:spcBef>
              <a:spcAft>
                <a:spcPts val="0"/>
              </a:spcAft>
              <a:buClrTx/>
              <a:buSzPct val="100000"/>
              <a:buFont typeface="+mj-lt"/>
              <a:buAutoNum type="arabicPeriod"/>
              <a:tabLst/>
              <a:defRPr sz="3200" kern="1200" spc="-20" baseline="0">
                <a:solidFill>
                  <a:schemeClr val="tx1"/>
                </a:soli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2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t>In the example on the right, just by start typing it tried to infer the following text. As you type, it will recalculate and try to guess what you are trying to do.</a:t>
            </a:r>
          </a:p>
          <a:p>
            <a:pPr marL="0" indent="0">
              <a:buFont typeface="+mj-lt"/>
              <a:buNone/>
            </a:pPr>
            <a:endParaRPr lang="en-US" sz="1800"/>
          </a:p>
          <a:p>
            <a:pPr marL="0" indent="0">
              <a:buNone/>
            </a:pPr>
            <a:r>
              <a:rPr lang="en-US" sz="1800"/>
              <a:t>Also, Just by typing comments and hitting enter, copilot will try to implement the method for you.</a:t>
            </a:r>
          </a:p>
          <a:p>
            <a:pPr marL="0" indent="0">
              <a:buNone/>
            </a:pPr>
            <a:endParaRPr lang="en-US" sz="1800"/>
          </a:p>
          <a:p>
            <a:pPr marL="0" indent="0">
              <a:buNone/>
            </a:pPr>
            <a:r>
              <a:rPr lang="en-US" sz="1800"/>
              <a:t>In both cases, you can hit tab to accept the suggestion or ctrl + right arrow to go the next suggestion</a:t>
            </a:r>
          </a:p>
          <a:p>
            <a:pPr marL="0" indent="0">
              <a:buFont typeface="+mj-lt"/>
              <a:buNone/>
            </a:pPr>
            <a:endParaRPr lang="en-US" sz="1800"/>
          </a:p>
          <a:p>
            <a:pPr marL="0" indent="0">
              <a:buFont typeface="+mj-lt"/>
              <a:buNone/>
            </a:pPr>
            <a:endParaRPr lang="en-US" sz="1800"/>
          </a:p>
        </p:txBody>
      </p:sp>
      <p:pic>
        <p:nvPicPr>
          <p:cNvPr id="11" name="Imagem 10">
            <a:extLst>
              <a:ext uri="{FF2B5EF4-FFF2-40B4-BE49-F238E27FC236}">
                <a16:creationId xmlns:a16="http://schemas.microsoft.com/office/drawing/2014/main" id="{7949CA7C-8B36-2E9C-B14C-D7C971F03661}"/>
              </a:ext>
            </a:extLst>
          </p:cNvPr>
          <p:cNvPicPr>
            <a:picLocks noChangeAspect="1"/>
          </p:cNvPicPr>
          <p:nvPr/>
        </p:nvPicPr>
        <p:blipFill>
          <a:blip r:embed="rId3"/>
          <a:stretch>
            <a:fillRect/>
          </a:stretch>
        </p:blipFill>
        <p:spPr>
          <a:xfrm>
            <a:off x="7282206" y="5137170"/>
            <a:ext cx="4710471" cy="1005428"/>
          </a:xfrm>
          <a:prstGeom prst="rect">
            <a:avLst/>
          </a:prstGeom>
        </p:spPr>
      </p:pic>
    </p:spTree>
    <p:extLst>
      <p:ext uri="{BB962C8B-B14F-4D97-AF65-F5344CB8AC3E}">
        <p14:creationId xmlns:p14="http://schemas.microsoft.com/office/powerpoint/2010/main" val="2452515894"/>
      </p:ext>
    </p:extLst>
  </p:cSld>
  <p:clrMapOvr>
    <a:masterClrMapping/>
  </p:clrMapOvr>
  <p:transition>
    <p:fade/>
  </p:transition>
</p:sld>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Microsoft_Brand_Template_May2023</Template>
  <TotalTime>81</TotalTime>
  <Words>9869</Words>
  <Application>Microsoft Office PowerPoint</Application>
  <PresentationFormat>Widescreen</PresentationFormat>
  <Paragraphs>1048</Paragraphs>
  <Slides>196</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196</vt:i4>
      </vt:variant>
    </vt:vector>
  </HeadingPairs>
  <TitlesOfParts>
    <vt:vector size="205" baseType="lpstr">
      <vt:lpstr>Aptos</vt:lpstr>
      <vt:lpstr>Arial</vt:lpstr>
      <vt:lpstr>Open Sans</vt:lpstr>
      <vt:lpstr>Segoe UI</vt:lpstr>
      <vt:lpstr>Segoe UI </vt:lpstr>
      <vt:lpstr>Segoe UI Semibold</vt:lpstr>
      <vt:lpstr>Wingdings</vt:lpstr>
      <vt:lpstr>LIGHT MODE</vt:lpstr>
      <vt:lpstr>DARK MODE</vt:lpstr>
      <vt:lpstr>Software Development Automated Testing</vt:lpstr>
      <vt:lpstr>Session Summary</vt:lpstr>
      <vt:lpstr>What issue are we trying to solve?</vt:lpstr>
      <vt:lpstr>Software Errors can cause a lot of issues</vt:lpstr>
      <vt:lpstr>Issues that Software errors can cause</vt:lpstr>
      <vt:lpstr>Issues that Software errors can cause</vt:lpstr>
      <vt:lpstr>The impact of Software Errors in Brazil</vt:lpstr>
      <vt:lpstr>The impact of Software Errors in Brazil</vt:lpstr>
      <vt:lpstr>I understood the issues, how can I have a Software with zero errors?</vt:lpstr>
      <vt:lpstr>The Objectives of Software Testing</vt:lpstr>
      <vt:lpstr>The Objectives of Software Testing</vt:lpstr>
      <vt:lpstr>The Objectives of Software Testing</vt:lpstr>
      <vt:lpstr>The Objectives of Software Testing</vt:lpstr>
      <vt:lpstr>The Objectives of Software Testing</vt:lpstr>
      <vt:lpstr> The Objectives of Software Testing</vt:lpstr>
      <vt:lpstr>The Objectives of Software Testing</vt:lpstr>
      <vt:lpstr>When should I test my Software?</vt:lpstr>
      <vt:lpstr>The Cost of Finding Bugs Later</vt:lpstr>
      <vt:lpstr>The Cost of Finding Bugs Later – A practical example</vt:lpstr>
      <vt:lpstr>The Cost of Finding Bugs Later – A practical example</vt:lpstr>
      <vt:lpstr>The Cost of Finding Bugs Later – A practical example</vt:lpstr>
      <vt:lpstr>Manual Software Testing</vt:lpstr>
      <vt:lpstr>Manual Testing Software Testing</vt:lpstr>
      <vt:lpstr>Manual Testing Software Testing </vt:lpstr>
      <vt:lpstr>Here comes Automated Software Testing</vt:lpstr>
      <vt:lpstr>But wait, control your expectations </vt:lpstr>
      <vt:lpstr>There are no Software with Zero amount of Bugs</vt:lpstr>
      <vt:lpstr>Only large projects need testing.</vt:lpstr>
      <vt:lpstr>Software Testing Is Not Easy</vt:lpstr>
      <vt:lpstr>Software Testing Consumes Time</vt:lpstr>
      <vt:lpstr>Writing Tests Is the QA Team’s Job</vt:lpstr>
      <vt:lpstr>Code Coverage Equals Quality</vt:lpstr>
      <vt:lpstr>It’s All About Culture</vt:lpstr>
      <vt:lpstr>It’s All About Culture</vt:lpstr>
      <vt:lpstr>So, what exactly I should expect from Automated Software Testing?</vt:lpstr>
      <vt:lpstr>So why should I do automated testing?</vt:lpstr>
      <vt:lpstr>Types of Automated Software Testing</vt:lpstr>
      <vt:lpstr>Types of Automated Software Testing</vt:lpstr>
      <vt:lpstr>Most common types of Automated Tests</vt:lpstr>
      <vt:lpstr>Most common types of Automated Tests</vt:lpstr>
      <vt:lpstr>Unit Testing</vt:lpstr>
      <vt:lpstr>Unit Testing</vt:lpstr>
      <vt:lpstr>Unit Testing – What is the focus of unit testing?</vt:lpstr>
      <vt:lpstr>Unit Testing – The simpliest example of a Unit Test</vt:lpstr>
      <vt:lpstr>Unit Testing – The simpliest example of a Unit Test</vt:lpstr>
      <vt:lpstr>Unit Testing – Taking the example further</vt:lpstr>
      <vt:lpstr>Unit Testing – Taking the example further</vt:lpstr>
      <vt:lpstr>Unit Testing – Taking the example even further</vt:lpstr>
      <vt:lpstr>Unit Testing – Taking the example even further</vt:lpstr>
      <vt:lpstr>What is an input?</vt:lpstr>
      <vt:lpstr>Unit Testing – What is an input</vt:lpstr>
      <vt:lpstr>Unit Testing – What is an input</vt:lpstr>
      <vt:lpstr>What is an output?</vt:lpstr>
      <vt:lpstr>Unit Testing – What is an output</vt:lpstr>
      <vt:lpstr>Unit Testing – What is an output</vt:lpstr>
      <vt:lpstr>Unit Testing – What is an output</vt:lpstr>
      <vt:lpstr>Methods are not the only things that need testing</vt:lpstr>
      <vt:lpstr>Methods are not the only things that need testing</vt:lpstr>
      <vt:lpstr>Unit Tests Are FIRST</vt:lpstr>
      <vt:lpstr>Fast, Isolated, Repeatable, Self-Verifying, and Timely </vt:lpstr>
      <vt:lpstr>TDD – Test Driven Development</vt:lpstr>
      <vt:lpstr>Test Driven Development - TDD</vt:lpstr>
      <vt:lpstr>TDD In Practice</vt:lpstr>
      <vt:lpstr>TDD In Practice</vt:lpstr>
      <vt:lpstr>Is Mandatory to use TDD?</vt:lpstr>
      <vt:lpstr>TDD Pros and Cons</vt:lpstr>
      <vt:lpstr>TDD Pros</vt:lpstr>
      <vt:lpstr>TDD Cons</vt:lpstr>
      <vt:lpstr>The Scope of a Unit Test</vt:lpstr>
      <vt:lpstr>The Scope of a Unit Tests</vt:lpstr>
      <vt:lpstr>The Scope of a Unit Test - Examples</vt:lpstr>
      <vt:lpstr>That’s why we should use Mocks</vt:lpstr>
      <vt:lpstr>Different Programming Languages have different Mocking Libraries</vt:lpstr>
      <vt:lpstr>Mocking in Java Using Mockito</vt:lpstr>
      <vt:lpstr>Mocking in Java Using Mockito</vt:lpstr>
      <vt:lpstr>Part 1: Arrange</vt:lpstr>
      <vt:lpstr>Mocking in Java Using Mockito - Arrange</vt:lpstr>
      <vt:lpstr>Mocking in Java Using Mockito - Arrange</vt:lpstr>
      <vt:lpstr>Part 2: Act</vt:lpstr>
      <vt:lpstr>Mocking in Java Using Mockito</vt:lpstr>
      <vt:lpstr>Part 3: Assert</vt:lpstr>
      <vt:lpstr>Mocking in Java Using Mockito</vt:lpstr>
      <vt:lpstr>Mocking in Java Using Mockito</vt:lpstr>
      <vt:lpstr>Mocking in Java Using Mockito</vt:lpstr>
      <vt:lpstr>Improving our unit test</vt:lpstr>
      <vt:lpstr>So, what behavior should I test?</vt:lpstr>
      <vt:lpstr>It depends…</vt:lpstr>
      <vt:lpstr>How we divide test cases</vt:lpstr>
      <vt:lpstr>Common, Middle and Edge Cases</vt:lpstr>
      <vt:lpstr>Common Cases</vt:lpstr>
      <vt:lpstr>Edge Cases</vt:lpstr>
      <vt:lpstr>Middle Cases</vt:lpstr>
      <vt:lpstr>So, what behavior should I test</vt:lpstr>
      <vt:lpstr>Unit testing requires a lot of study; But I need to learn it faster   Unit testing requires a lot of work;  But I need to delivery my software faster</vt:lpstr>
      <vt:lpstr>Github Copilot to the rescue</vt:lpstr>
      <vt:lpstr>What is GitHub Copilot</vt:lpstr>
      <vt:lpstr>How do I start with GitHub Copilot?</vt:lpstr>
      <vt:lpstr>Copilot in VSCode</vt:lpstr>
      <vt:lpstr>Ways to use Copilot in Your VSCode - Intelisense</vt:lpstr>
      <vt:lpstr>Ways to use Copilot in Your VSCode – Inline Chat</vt:lpstr>
      <vt:lpstr>Ways to use Copilot in Your VSCode – Copilot Chat</vt:lpstr>
      <vt:lpstr>Copilot Chat Modes</vt:lpstr>
      <vt:lpstr>Ask Mode</vt:lpstr>
      <vt:lpstr>Edit Mode</vt:lpstr>
      <vt:lpstr>Agent Mode</vt:lpstr>
      <vt:lpstr>Changing Models and Add Context</vt:lpstr>
      <vt:lpstr>Using Copilot to Generate Unit Tests</vt:lpstr>
      <vt:lpstr>Using Copilot for Unit Tests</vt:lpstr>
      <vt:lpstr>Using Copilot for Unit Tests</vt:lpstr>
      <vt:lpstr>Using Copilot for Unit Tests</vt:lpstr>
      <vt:lpstr>Using Copilot for Unit Tests</vt:lpstr>
      <vt:lpstr>Using Copilot for Unit Tests</vt:lpstr>
      <vt:lpstr>Prompt Engineering</vt:lpstr>
      <vt:lpstr>Prompt Engineering</vt:lpstr>
      <vt:lpstr>Prompt Engineering</vt:lpstr>
      <vt:lpstr>Prompt Engineering</vt:lpstr>
      <vt:lpstr>Prompt Engineering</vt:lpstr>
      <vt:lpstr>Cool, now that Copilot created the tests for me, I just have to commit and…</vt:lpstr>
      <vt:lpstr>No, you should ALWAYS review every piece of code that GitHub Copilot generates</vt:lpstr>
      <vt:lpstr>PowerPoint Presentation</vt:lpstr>
      <vt:lpstr>Cool, now that I have unit tests, my software will always work as expected</vt:lpstr>
      <vt:lpstr>But no</vt:lpstr>
      <vt:lpstr>Integration Testing</vt:lpstr>
      <vt:lpstr>Integration Tests</vt:lpstr>
      <vt:lpstr>Unit Tests vs Integration Tests</vt:lpstr>
      <vt:lpstr>But my components running together is what matters…  Why should I create unit tests when integration tests do the job?</vt:lpstr>
      <vt:lpstr>Why shouldn’t I do only integration tests?</vt:lpstr>
      <vt:lpstr>Unit Tests vs Integration Tests</vt:lpstr>
      <vt:lpstr>Anatomy of am Integration Test</vt:lpstr>
      <vt:lpstr>Integration Test Isolation</vt:lpstr>
      <vt:lpstr>Should my integration tests depend on external services?</vt:lpstr>
      <vt:lpstr>Integration Tests Isolation</vt:lpstr>
      <vt:lpstr>Fabrikam Bank Case – Money Transfer</vt:lpstr>
      <vt:lpstr>Fabrikam Bank Case – Money Transfer</vt:lpstr>
      <vt:lpstr>Fabrikam Bank Case – Money Transfer</vt:lpstr>
      <vt:lpstr>Fabrikam Bank Case – Money Transfer</vt:lpstr>
      <vt:lpstr>Fabrikam Bank Case – Money Transfer</vt:lpstr>
      <vt:lpstr>Creating integration tests with External Services is challenging and, in some cases, even not possible.  So, do I have another choice?</vt:lpstr>
      <vt:lpstr>Narrow Integration Tests</vt:lpstr>
      <vt:lpstr>Broad Integration Tests vs Narrow Integration Tests</vt:lpstr>
      <vt:lpstr>Narrow Integration Tests vs Broad Integration Tests</vt:lpstr>
      <vt:lpstr>Narrow Integration Tests vs Broad Integration Tests</vt:lpstr>
      <vt:lpstr>PowerPoint Presentation</vt:lpstr>
      <vt:lpstr>What Tools should I use to create an integration testing?</vt:lpstr>
      <vt:lpstr>Integration Test Tools</vt:lpstr>
      <vt:lpstr>What is BDD</vt:lpstr>
      <vt:lpstr>What is BDD?</vt:lpstr>
      <vt:lpstr>How BDD Works</vt:lpstr>
      <vt:lpstr>Why use BDD</vt:lpstr>
      <vt:lpstr>When should I start doing BDD?</vt:lpstr>
      <vt:lpstr>What Tools can I use to start doing BDD</vt:lpstr>
      <vt:lpstr>How BDD Works</vt:lpstr>
      <vt:lpstr>Creating a Narrow Integration Test using Cucumber</vt:lpstr>
      <vt:lpstr>Creating a Narrow Integration Test using Cucumber</vt:lpstr>
      <vt:lpstr>Using BDD – Creating your Test Definition</vt:lpstr>
      <vt:lpstr>Using BDD – Creating your Test Definition</vt:lpstr>
      <vt:lpstr>Using BDD – Creating your Step Definitions – Step 1</vt:lpstr>
      <vt:lpstr>Using BDD – Creating your Step Definitions – Step 2</vt:lpstr>
      <vt:lpstr>Using BDD – Creating your Step Definitions – Step 3</vt:lpstr>
      <vt:lpstr>Using BDD – Creating your Step Definitions – Step 3</vt:lpstr>
      <vt:lpstr>Using BDD – Creating your Step Definitions – Step 4</vt:lpstr>
      <vt:lpstr>Using BDD – Creating your Step Definitions – Step 5</vt:lpstr>
      <vt:lpstr>Using BDD – Creating your Step Definitions – Step 6</vt:lpstr>
      <vt:lpstr>Checking the Test Results</vt:lpstr>
      <vt:lpstr>Cucumber Test Report</vt:lpstr>
      <vt:lpstr>Cucumber Test Report</vt:lpstr>
      <vt:lpstr>Cucumber Test Report</vt:lpstr>
      <vt:lpstr>Step Parameters</vt:lpstr>
      <vt:lpstr>Step Parameters</vt:lpstr>
      <vt:lpstr>Step Parameters</vt:lpstr>
      <vt:lpstr>Step Parameters</vt:lpstr>
      <vt:lpstr>What kind of wording should I use in my feature files?</vt:lpstr>
      <vt:lpstr>How should I write my feature files</vt:lpstr>
      <vt:lpstr>How should I write my feature files</vt:lpstr>
      <vt:lpstr>How should I write my feature files</vt:lpstr>
      <vt:lpstr>Who Should write the integration tests?</vt:lpstr>
      <vt:lpstr>Who should write integration tests?</vt:lpstr>
      <vt:lpstr>Who should write integration tests with BDD?</vt:lpstr>
      <vt:lpstr>Using GitHub Copilot in your Integration Tests</vt:lpstr>
      <vt:lpstr>Can Copilot create the integration tests from scratch for me?</vt:lpstr>
      <vt:lpstr>Can Copilot create the integration tests from scratch for me?</vt:lpstr>
      <vt:lpstr>Can Copilot create the integration tests from scratch for me?</vt:lpstr>
      <vt:lpstr>So, what could be my strategy to accelerate the creation of integration tests</vt:lpstr>
      <vt:lpstr>Accelerating Integration Tests Development</vt:lpstr>
      <vt:lpstr>Using GitHub Copilot to Create Integration Tests</vt:lpstr>
      <vt:lpstr>Using GitHub Copilot to create Integration Tests</vt:lpstr>
      <vt:lpstr>Using GitHub Copilot to create Integration Tests</vt:lpstr>
      <vt:lpstr>Using GitHub Copilot to create Integration Tests</vt:lpstr>
      <vt:lpstr>Using GitHub Copilot to create Integration Tests</vt:lpstr>
      <vt:lpstr>Using GitHub Copilot to create Integration Tests</vt:lpstr>
      <vt:lpstr>Using GitHub Copilot to create Integration Tests</vt:lpstr>
      <vt:lpstr>Using GitHub Copilot to create Integration Tests</vt:lpstr>
      <vt:lpstr>Other examples of using GitHub Copilot in integration tests</vt:lpstr>
      <vt:lpstr>Find new test scenarios</vt:lpstr>
      <vt:lpstr>Checking if a specific scenario is covered</vt:lpstr>
      <vt:lpstr>End to End 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Paulo Sergio Baima Da Silva Filho</dc:creator>
  <cp:lastModifiedBy>Paulo Sérgio B.</cp:lastModifiedBy>
  <cp:revision>2</cp:revision>
  <dcterms:created xsi:type="dcterms:W3CDTF">2025-09-14T02:06:41Z</dcterms:created>
  <dcterms:modified xsi:type="dcterms:W3CDTF">2025-09-22T16:57:02Z</dcterms:modified>
</cp:coreProperties>
</file>